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9"/>
  </p:notesMasterIdLst>
  <p:sldIdLst>
    <p:sldId id="366" r:id="rId3"/>
    <p:sldId id="325" r:id="rId4"/>
    <p:sldId id="371" r:id="rId5"/>
    <p:sldId id="355" r:id="rId6"/>
    <p:sldId id="351" r:id="rId7"/>
    <p:sldId id="413" r:id="rId8"/>
    <p:sldId id="369" r:id="rId9"/>
    <p:sldId id="370" r:id="rId10"/>
    <p:sldId id="411" r:id="rId11"/>
    <p:sldId id="414" r:id="rId12"/>
    <p:sldId id="375" r:id="rId13"/>
    <p:sldId id="360" r:id="rId14"/>
    <p:sldId id="361" r:id="rId15"/>
    <p:sldId id="365" r:id="rId16"/>
    <p:sldId id="372" r:id="rId17"/>
    <p:sldId id="367" r:id="rId18"/>
    <p:sldId id="373" r:id="rId19"/>
    <p:sldId id="362" r:id="rId20"/>
    <p:sldId id="415" r:id="rId21"/>
    <p:sldId id="423" r:id="rId22"/>
    <p:sldId id="363" r:id="rId23"/>
    <p:sldId id="420" r:id="rId24"/>
    <p:sldId id="359" r:id="rId25"/>
    <p:sldId id="357" r:id="rId26"/>
    <p:sldId id="412" r:id="rId27"/>
    <p:sldId id="409" r:id="rId28"/>
    <p:sldId id="410" r:id="rId29"/>
    <p:sldId id="416" r:id="rId30"/>
    <p:sldId id="419" r:id="rId31"/>
    <p:sldId id="418" r:id="rId32"/>
    <p:sldId id="417" r:id="rId33"/>
    <p:sldId id="421" r:id="rId34"/>
    <p:sldId id="364" r:id="rId35"/>
    <p:sldId id="368" r:id="rId36"/>
    <p:sldId id="422" r:id="rId37"/>
    <p:sldId id="40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888"/>
    <a:srgbClr val="000000"/>
    <a:srgbClr val="5095D1"/>
    <a:srgbClr val="4472C4"/>
    <a:srgbClr val="286498"/>
    <a:srgbClr val="A6A6A6"/>
    <a:srgbClr val="7F7F7F"/>
    <a:srgbClr val="4D9CD7"/>
    <a:srgbClr val="2AB7FF"/>
    <a:srgbClr val="8D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24" autoAdjust="0"/>
    <p:restoredTop sz="60573" autoAdjust="0"/>
  </p:normalViewPr>
  <p:slideViewPr>
    <p:cSldViewPr snapToGrid="0">
      <p:cViewPr varScale="1">
        <p:scale>
          <a:sx n="55" d="100"/>
          <a:sy n="55" d="100"/>
        </p:scale>
        <p:origin x="1488" y="184"/>
      </p:cViewPr>
      <p:guideLst/>
    </p:cSldViewPr>
  </p:slideViewPr>
  <p:outlineViewPr>
    <p:cViewPr>
      <p:scale>
        <a:sx n="33" d="100"/>
        <a:sy n="33" d="100"/>
      </p:scale>
      <p:origin x="0" y="-90"/>
    </p:cViewPr>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7/29/17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769951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2134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92733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9800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142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00909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28045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1374645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46718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117599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6729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539363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394881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399580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41375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1648479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1312411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33</a:t>
            </a:fld>
            <a:endParaRPr lang="en-US"/>
          </a:p>
        </p:txBody>
      </p:sp>
    </p:spTree>
    <p:extLst>
      <p:ext uri="{BB962C8B-B14F-4D97-AF65-F5344CB8AC3E}">
        <p14:creationId xmlns:p14="http://schemas.microsoft.com/office/powerpoint/2010/main" val="546623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178877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202318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75509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2140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45122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81786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50772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985894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83807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7/29/17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7867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2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118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6923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58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388795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7/29/17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7/29/17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7/29/17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7/29/17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 id="2147483686" r:id="rId16"/>
    <p:sldLayoutId id="2147483687" r:id="rId17"/>
    <p:sldLayoutId id="2147483688" r:id="rId18"/>
    <p:sldLayoutId id="2147483689" r:id="rId19"/>
    <p:sldLayoutId id="2147483690" r:id="rId2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lex.Krakovetskiy@devrai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3300" dirty="0" smtClean="0"/>
              <a:t>Mykhail Galushko</a:t>
            </a:r>
          </a:p>
          <a:p>
            <a:r>
              <a:rPr lang="en-US" sz="3300" dirty="0" smtClean="0"/>
              <a:t>Co-founder </a:t>
            </a:r>
            <a:r>
              <a:rPr lang="en-US" sz="3300" dirty="0" err="1" smtClean="0"/>
              <a:t>DevRain</a:t>
            </a:r>
            <a:r>
              <a:rPr lang="en-US" sz="3300" dirty="0" smtClean="0"/>
              <a:t> Solutions &amp; </a:t>
            </a:r>
            <a:r>
              <a:rPr lang="en-US" sz="3300" dirty="0" err="1" smtClean="0"/>
              <a:t>Avantime</a:t>
            </a:r>
            <a:r>
              <a:rPr lang="en-US" sz="3300" dirty="0" smtClean="0"/>
              <a:t> Ukraine</a:t>
            </a:r>
            <a:endParaRPr lang="en-US" sz="3300" dirty="0"/>
          </a:p>
          <a:p>
            <a:endParaRPr lang="en-US" sz="3300" dirty="0"/>
          </a:p>
        </p:txBody>
      </p:sp>
      <p:sp>
        <p:nvSpPr>
          <p:cNvPr id="3" name="Title 2"/>
          <p:cNvSpPr>
            <a:spLocks noGrp="1"/>
          </p:cNvSpPr>
          <p:nvPr>
            <p:ph type="title"/>
          </p:nvPr>
        </p:nvSpPr>
        <p:spPr/>
        <p:txBody>
          <a:bodyPr/>
          <a:lstStyle/>
          <a:p>
            <a:r>
              <a:rPr lang="en-US" dirty="0" err="1" smtClean="0"/>
              <a:t>Xamarin.Forms</a:t>
            </a:r>
            <a:endParaRPr lang="en-US" dirty="0"/>
          </a:p>
        </p:txBody>
      </p:sp>
    </p:spTree>
    <p:extLst>
      <p:ext uri="{BB962C8B-B14F-4D97-AF65-F5344CB8AC3E}">
        <p14:creationId xmlns:p14="http://schemas.microsoft.com/office/powerpoint/2010/main" val="487637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Messaging Center</a:t>
            </a:r>
            <a:endParaRPr lang="en-US" dirty="0"/>
          </a:p>
        </p:txBody>
      </p:sp>
      <p:sp>
        <p:nvSpPr>
          <p:cNvPr id="4" name="Text Placeholder 3"/>
          <p:cNvSpPr>
            <a:spLocks noGrp="1"/>
          </p:cNvSpPr>
          <p:nvPr>
            <p:ph type="body" sz="quarter" idx="10"/>
          </p:nvPr>
        </p:nvSpPr>
        <p:spPr>
          <a:xfrm>
            <a:off x="269239" y="1189177"/>
            <a:ext cx="11653523" cy="427233"/>
          </a:xfrm>
        </p:spPr>
        <p:txBody>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1526564"/>
            <a:ext cx="7692316" cy="5132143"/>
          </a:xfrm>
          <a:prstGeom prst="rect">
            <a:avLst/>
          </a:prstGeom>
        </p:spPr>
      </p:pic>
    </p:spTree>
    <p:extLst>
      <p:ext uri="{BB962C8B-B14F-4D97-AF65-F5344CB8AC3E}">
        <p14:creationId xmlns:p14="http://schemas.microsoft.com/office/powerpoint/2010/main" val="45767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Platform</a:t>
            </a:r>
          </a:p>
          <a:p>
            <a:r>
              <a:rPr lang="en-US"/>
              <a:t>Customization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15" y="679450"/>
            <a:ext cx="4927600" cy="5499100"/>
          </a:xfrm>
          <a:prstGeom prst="rect">
            <a:avLst/>
          </a:prstGeom>
        </p:spPr>
      </p:pic>
    </p:spTree>
    <p:extLst>
      <p:ext uri="{BB962C8B-B14F-4D97-AF65-F5344CB8AC3E}">
        <p14:creationId xmlns:p14="http://schemas.microsoft.com/office/powerpoint/2010/main" val="311290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Effects I</a:t>
            </a:r>
            <a:endParaRPr lang="en-US" dirty="0">
              <a:latin typeface="Consolas"/>
              <a:cs typeface="Consolas"/>
            </a:endParaRPr>
          </a:p>
        </p:txBody>
      </p:sp>
      <p:sp>
        <p:nvSpPr>
          <p:cNvPr id="5" name="Text Placeholder 18"/>
          <p:cNvSpPr txBox="1">
            <a:spLocks/>
          </p:cNvSpPr>
          <p:nvPr/>
        </p:nvSpPr>
        <p:spPr>
          <a:xfrm>
            <a:off x="667512" y="1180084"/>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300" dirty="0">
                <a:solidFill>
                  <a:schemeClr val="tx1"/>
                </a:solidFill>
                <a:latin typeface="Segoe UI" charset="0"/>
                <a:ea typeface="Segoe UI" charset="0"/>
                <a:cs typeface="Segoe UI" charset="0"/>
              </a:rPr>
              <a:t>✓ Custom renderer “lite”</a:t>
            </a:r>
          </a:p>
          <a:p>
            <a:pPr marL="0" indent="0"/>
            <a:r>
              <a:rPr lang="en-US" sz="3300" dirty="0">
                <a:solidFill>
                  <a:schemeClr val="tx1"/>
                </a:solidFill>
                <a:latin typeface="Segoe UI" charset="0"/>
                <a:ea typeface="Segoe UI" charset="0"/>
                <a:cs typeface="Segoe UI" charset="0"/>
              </a:rPr>
              <a:t>✓ Change properties on the native control</a:t>
            </a:r>
          </a:p>
          <a:p>
            <a:pPr marL="0" indent="0"/>
            <a:r>
              <a:rPr lang="en-US" sz="3300" dirty="0">
                <a:solidFill>
                  <a:schemeClr val="tx1"/>
                </a:solidFill>
                <a:latin typeface="Segoe UI" charset="0"/>
                <a:ea typeface="Segoe UI" charset="0"/>
                <a:cs typeface="Segoe UI" charset="0"/>
              </a:rPr>
              <a:t>✓ Optional</a:t>
            </a: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stringly</a:t>
            </a:r>
            <a:r>
              <a:rPr lang="en-US" sz="3300" dirty="0">
                <a:solidFill>
                  <a:schemeClr val="tx1"/>
                </a:solidFill>
                <a:latin typeface="Segoe UI" charset="0"/>
                <a:ea typeface="Segoe UI" charset="0"/>
                <a:cs typeface="Segoe UI" charset="0"/>
              </a:rPr>
              <a:t>-typed”</a:t>
            </a:r>
          </a:p>
          <a:p>
            <a:pPr marL="0" indent="0"/>
            <a:endParaRPr lang="en-US" sz="3300"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methods or events</a:t>
            </a: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replacing the control</a:t>
            </a: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1544796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Effects II</a:t>
            </a:r>
            <a:endParaRPr lang="en-US" dirty="0">
              <a:latin typeface="Consolas"/>
              <a:cs typeface="Consolas"/>
            </a:endParaRPr>
          </a:p>
        </p:txBody>
      </p:sp>
      <p:sp>
        <p:nvSpPr>
          <p:cNvPr id="2" name="Rectangle 1"/>
          <p:cNvSpPr/>
          <p:nvPr/>
        </p:nvSpPr>
        <p:spPr>
          <a:xfrm>
            <a:off x="214221" y="1358257"/>
            <a:ext cx="12071407" cy="830997"/>
          </a:xfrm>
          <a:prstGeom prst="rect">
            <a:avLst/>
          </a:prstGeom>
        </p:spPr>
        <p:txBody>
          <a:bodyPr wrap="square">
            <a:spAutoFit/>
          </a:bodyPr>
          <a:lstStyle/>
          <a:p>
            <a:r>
              <a:rPr lang="en-US" sz="2400" dirty="0" err="1">
                <a:latin typeface="Consolas"/>
                <a:cs typeface="Consolas"/>
              </a:rPr>
              <a:t>entry.Effects.Add</a:t>
            </a:r>
            <a:r>
              <a:rPr lang="en-US" sz="2400" dirty="0">
                <a:latin typeface="Consolas"/>
                <a:cs typeface="Consolas"/>
              </a:rPr>
              <a:t> (</a:t>
            </a:r>
            <a:r>
              <a:rPr lang="en-US" sz="2400" dirty="0" err="1">
                <a:latin typeface="Consolas"/>
                <a:cs typeface="Consolas"/>
              </a:rPr>
              <a:t>Effect.Resolve</a:t>
            </a:r>
            <a:r>
              <a:rPr lang="en-US" sz="2400" dirty="0">
                <a:latin typeface="Consolas"/>
                <a:cs typeface="Consolas"/>
              </a:rPr>
              <a:t>("</a:t>
            </a:r>
            <a:r>
              <a:rPr lang="en-US" sz="2400" dirty="0" err="1">
                <a:latin typeface="Consolas"/>
                <a:cs typeface="Consolas"/>
              </a:rPr>
              <a:t>Xamarin.BorderEffect</a:t>
            </a:r>
            <a:r>
              <a:rPr lang="en-US" sz="2400" dirty="0">
                <a:latin typeface="Consolas"/>
                <a:cs typeface="Consolas"/>
              </a:rPr>
              <a:t>"));</a:t>
            </a:r>
            <a:br>
              <a:rPr lang="en-US" sz="2400" dirty="0">
                <a:latin typeface="Consolas"/>
                <a:cs typeface="Consolas"/>
              </a:rPr>
            </a:br>
            <a:endParaRPr lang="en-US" sz="2400"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5939" y="2143087"/>
            <a:ext cx="6647970" cy="4441657"/>
          </a:xfrm>
          <a:prstGeom prst="rect">
            <a:avLst/>
          </a:prstGeom>
        </p:spPr>
      </p:pic>
    </p:spTree>
    <p:extLst>
      <p:ext uri="{BB962C8B-B14F-4D97-AF65-F5344CB8AC3E}">
        <p14:creationId xmlns:p14="http://schemas.microsoft.com/office/powerpoint/2010/main" val="213673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033"/>
            <a:ext cx="10515600" cy="1325563"/>
          </a:xfrm>
        </p:spPr>
        <p:txBody>
          <a:bodyPr/>
          <a:lstStyle/>
          <a:p>
            <a:r>
              <a:rPr lang="en-US" dirty="0" smtClean="0"/>
              <a:t>Custom Renderers</a:t>
            </a:r>
            <a:endParaRPr lang="en-US" dirty="0"/>
          </a:p>
        </p:txBody>
      </p:sp>
      <p:sp>
        <p:nvSpPr>
          <p:cNvPr id="3" name="Text Placeholder 18"/>
          <p:cNvSpPr txBox="1">
            <a:spLocks/>
          </p:cNvSpPr>
          <p:nvPr/>
        </p:nvSpPr>
        <p:spPr>
          <a:xfrm>
            <a:off x="667512" y="1690688"/>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charset="0"/>
              <a:buChar char="•"/>
            </a:pPr>
            <a:r>
              <a:rPr lang="en-US" sz="3300" dirty="0" smtClean="0">
                <a:solidFill>
                  <a:schemeClr val="tx1"/>
                </a:solidFill>
                <a:latin typeface="Segoe UI" charset="0"/>
                <a:ea typeface="Segoe UI" charset="0"/>
                <a:cs typeface="Segoe UI" charset="0"/>
              </a:rPr>
              <a:t>Extend Forms functionality</a:t>
            </a:r>
          </a:p>
          <a:p>
            <a:pPr marL="457200" indent="-457200">
              <a:buFont typeface="Arial" charset="0"/>
              <a:buChar char="•"/>
            </a:pPr>
            <a:r>
              <a:rPr lang="en-US" sz="3300" dirty="0" smtClean="0">
                <a:solidFill>
                  <a:schemeClr val="tx1"/>
                </a:solidFill>
                <a:latin typeface="Segoe UI" charset="0"/>
                <a:ea typeface="Segoe UI" charset="0"/>
                <a:cs typeface="Segoe UI" charset="0"/>
              </a:rPr>
              <a:t>Override methods of platform specific control</a:t>
            </a:r>
          </a:p>
          <a:p>
            <a:pPr marL="457200" indent="-457200">
              <a:buFont typeface="Arial" charset="0"/>
              <a:buChar char="•"/>
            </a:pPr>
            <a:r>
              <a:rPr lang="en-US" sz="3300" dirty="0" smtClean="0">
                <a:solidFill>
                  <a:schemeClr val="tx1"/>
                </a:solidFill>
                <a:latin typeface="Segoe UI" charset="0"/>
                <a:ea typeface="Segoe UI" charset="0"/>
                <a:cs typeface="Segoe UI" charset="0"/>
              </a:rPr>
              <a:t>Replace platform specific control that implements </a:t>
            </a:r>
            <a:r>
              <a:rPr lang="en-US" sz="3300" dirty="0" err="1" smtClean="0">
                <a:solidFill>
                  <a:schemeClr val="tx1"/>
                </a:solidFill>
                <a:latin typeface="Segoe UI" charset="0"/>
                <a:ea typeface="Segoe UI" charset="0"/>
                <a:cs typeface="Segoe UI" charset="0"/>
              </a:rPr>
              <a:t>Xamarin.Forms</a:t>
            </a:r>
            <a:r>
              <a:rPr lang="en-US" sz="3300" dirty="0" smtClean="0">
                <a:solidFill>
                  <a:schemeClr val="tx1"/>
                </a:solidFill>
                <a:latin typeface="Segoe UI" charset="0"/>
                <a:ea typeface="Segoe UI" charset="0"/>
                <a:cs typeface="Segoe UI" charset="0"/>
              </a:rPr>
              <a:t> control</a:t>
            </a:r>
          </a:p>
          <a:p>
            <a:pPr marL="0" indent="0"/>
            <a:endParaRPr lang="en-US" sz="3300" i="1"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159508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033"/>
            <a:ext cx="10515600" cy="1325563"/>
          </a:xfrm>
        </p:spPr>
        <p:txBody>
          <a:bodyPr/>
          <a:lstStyle/>
          <a:p>
            <a:r>
              <a:rPr lang="en-US" dirty="0" smtClean="0"/>
              <a:t>Custom Renderers</a:t>
            </a:r>
            <a:endParaRPr lang="en-US" dirty="0"/>
          </a:p>
        </p:txBody>
      </p:sp>
      <p:sp>
        <p:nvSpPr>
          <p:cNvPr id="3" name="Text Placeholder 18"/>
          <p:cNvSpPr txBox="1">
            <a:spLocks/>
          </p:cNvSpPr>
          <p:nvPr/>
        </p:nvSpPr>
        <p:spPr>
          <a:xfrm>
            <a:off x="667512" y="1690688"/>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endParaRPr lang="en-US" sz="3300" i="1"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11" y="1948596"/>
            <a:ext cx="9343997" cy="4264635"/>
          </a:xfrm>
          <a:prstGeom prst="rect">
            <a:avLst/>
          </a:prstGeom>
        </p:spPr>
      </p:pic>
    </p:spTree>
    <p:extLst>
      <p:ext uri="{BB962C8B-B14F-4D97-AF65-F5344CB8AC3E}">
        <p14:creationId xmlns:p14="http://schemas.microsoft.com/office/powerpoint/2010/main" val="316945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032"/>
            <a:ext cx="10515600" cy="1325563"/>
          </a:xfrm>
        </p:spPr>
        <p:txBody>
          <a:bodyPr/>
          <a:lstStyle/>
          <a:p>
            <a:r>
              <a:rPr lang="en-US" dirty="0" smtClean="0"/>
              <a:t>Themes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48594"/>
            <a:ext cx="9071542" cy="23186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681414"/>
            <a:ext cx="5194247" cy="1672493"/>
          </a:xfrm>
          <a:prstGeom prst="rect">
            <a:avLst/>
          </a:prstGeom>
        </p:spPr>
      </p:pic>
    </p:spTree>
    <p:extLst>
      <p:ext uri="{BB962C8B-B14F-4D97-AF65-F5344CB8AC3E}">
        <p14:creationId xmlns:p14="http://schemas.microsoft.com/office/powerpoint/2010/main" val="1229876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032"/>
            <a:ext cx="10515600" cy="1325563"/>
          </a:xfrm>
        </p:spPr>
        <p:txBody>
          <a:bodyPr/>
          <a:lstStyle/>
          <a:p>
            <a:r>
              <a:rPr lang="en-US" dirty="0" smtClean="0"/>
              <a:t>Styles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48595"/>
            <a:ext cx="8852648" cy="16152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275505"/>
            <a:ext cx="9220200" cy="342900"/>
          </a:xfrm>
          <a:prstGeom prst="rect">
            <a:avLst/>
          </a:prstGeom>
        </p:spPr>
      </p:pic>
    </p:spTree>
    <p:extLst>
      <p:ext uri="{BB962C8B-B14F-4D97-AF65-F5344CB8AC3E}">
        <p14:creationId xmlns:p14="http://schemas.microsoft.com/office/powerpoint/2010/main" val="117616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484840"/>
            <a:ext cx="10845800" cy="6858000"/>
          </a:xfrm>
          <a:prstGeom prst="rect">
            <a:avLst/>
          </a:prstGeom>
        </p:spPr>
      </p:pic>
    </p:spTree>
    <p:extLst>
      <p:ext uri="{BB962C8B-B14F-4D97-AF65-F5344CB8AC3E}">
        <p14:creationId xmlns:p14="http://schemas.microsoft.com/office/powerpoint/2010/main" val="44120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599586"/>
            <a:ext cx="10515600" cy="1325563"/>
          </a:xfrm>
        </p:spPr>
        <p:txBody>
          <a:bodyPr>
            <a:normAutofit fontScale="90000"/>
          </a:bodyPr>
          <a:lstStyle/>
          <a:p>
            <a:r>
              <a:rPr lang="en-US" dirty="0" smtClean="0"/>
              <a:t>Native Embedding</a:t>
            </a:r>
            <a:br>
              <a:rPr lang="en-US" dirty="0" smtClean="0"/>
            </a:br>
            <a:r>
              <a:rPr lang="en-US" dirty="0" smtClean="0"/>
              <a:t/>
            </a:r>
            <a:br>
              <a:rPr lang="en-US" dirty="0" smtClean="0"/>
            </a:br>
            <a:r>
              <a:rPr lang="en-US" sz="2800" dirty="0" smtClean="0"/>
              <a:t>XAML + Code behind</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07" y="2323731"/>
            <a:ext cx="10058400" cy="4114270"/>
          </a:xfrm>
          <a:prstGeom prst="rect">
            <a:avLst/>
          </a:prstGeom>
        </p:spPr>
      </p:pic>
    </p:spTree>
    <p:extLst>
      <p:ext uri="{BB962C8B-B14F-4D97-AF65-F5344CB8AC3E}">
        <p14:creationId xmlns:p14="http://schemas.microsoft.com/office/powerpoint/2010/main" val="101396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Box 2"/>
          <p:cNvSpPr txBox="1"/>
          <p:nvPr/>
        </p:nvSpPr>
        <p:spPr>
          <a:xfrm>
            <a:off x="838200" y="1362444"/>
            <a:ext cx="8487507" cy="3647152"/>
          </a:xfrm>
          <a:prstGeom prst="rect">
            <a:avLst/>
          </a:prstGeom>
          <a:noFill/>
        </p:spPr>
        <p:txBody>
          <a:bodyPr wrap="square" rtlCol="0">
            <a:spAutoFit/>
          </a:bodyPr>
          <a:lstStyle/>
          <a:p>
            <a:pPr marL="457200" indent="-457200">
              <a:buFont typeface="+mj-lt"/>
              <a:buAutoNum type="arabicPeriod"/>
            </a:pPr>
            <a:r>
              <a:rPr lang="en-US" sz="3300" dirty="0" smtClean="0"/>
              <a:t>What is </a:t>
            </a:r>
            <a:r>
              <a:rPr lang="en-US" sz="3300" dirty="0" err="1" smtClean="0"/>
              <a:t>Xamarin.Forms</a:t>
            </a:r>
            <a:endParaRPr lang="en-US" sz="3300" dirty="0" smtClean="0"/>
          </a:p>
          <a:p>
            <a:pPr marL="457200" indent="-457200">
              <a:buFont typeface="+mj-lt"/>
              <a:buAutoNum type="arabicPeriod"/>
            </a:pPr>
            <a:r>
              <a:rPr lang="en-US" sz="3300" dirty="0" err="1"/>
              <a:t>Xamarin.Forms</a:t>
            </a:r>
            <a:r>
              <a:rPr lang="en-US" sz="3300" dirty="0"/>
              <a:t> features and </a:t>
            </a:r>
            <a:r>
              <a:rPr lang="en-US" sz="3300" dirty="0" smtClean="0"/>
              <a:t>tools</a:t>
            </a:r>
          </a:p>
          <a:p>
            <a:pPr marL="457200" indent="-457200">
              <a:buFont typeface="+mj-lt"/>
              <a:buAutoNum type="arabicPeriod"/>
            </a:pPr>
            <a:r>
              <a:rPr lang="en-US" sz="3300" dirty="0" err="1" smtClean="0"/>
              <a:t>Xamarin.Forms</a:t>
            </a:r>
            <a:r>
              <a:rPr lang="en-US" sz="3300" dirty="0" smtClean="0"/>
              <a:t>: why?</a:t>
            </a:r>
            <a:endParaRPr lang="en-US" sz="3300" dirty="0" smtClean="0"/>
          </a:p>
          <a:p>
            <a:pPr marL="457200" indent="-457200">
              <a:buFont typeface="+mj-lt"/>
              <a:buAutoNum type="arabicPeriod"/>
            </a:pPr>
            <a:r>
              <a:rPr lang="en-US" sz="3300" dirty="0" err="1" smtClean="0"/>
              <a:t>Xamarin.Forms</a:t>
            </a:r>
            <a:r>
              <a:rPr lang="en-US" sz="3300" dirty="0" smtClean="0"/>
              <a:t> </a:t>
            </a:r>
            <a:r>
              <a:rPr lang="en-US" sz="3300" dirty="0" smtClean="0"/>
              <a:t>3.0</a:t>
            </a:r>
          </a:p>
          <a:p>
            <a:pPr marL="457200" indent="-457200">
              <a:buFont typeface="+mj-lt"/>
              <a:buAutoNum type="arabicPeriod"/>
            </a:pPr>
            <a:r>
              <a:rPr lang="en-US" sz="3300" dirty="0" smtClean="0"/>
              <a:t>Demo</a:t>
            </a:r>
            <a:endParaRPr lang="en-US" sz="3300" dirty="0" smtClean="0"/>
          </a:p>
          <a:p>
            <a:pPr marL="457200" indent="-457200">
              <a:buFont typeface="+mj-lt"/>
              <a:buAutoNum type="arabicPeriod"/>
            </a:pPr>
            <a:r>
              <a:rPr lang="en-US" sz="3300" dirty="0" smtClean="0"/>
              <a:t>Performance tips, tools and libraries to use</a:t>
            </a:r>
            <a:endParaRPr lang="en-US" sz="3300" dirty="0" smtClean="0"/>
          </a:p>
          <a:p>
            <a:pPr marL="457200" indent="-457200">
              <a:buFont typeface="+mj-lt"/>
              <a:buAutoNum type="arabicPeriod"/>
            </a:pPr>
            <a:r>
              <a:rPr lang="en-US" sz="3300" dirty="0" smtClean="0"/>
              <a:t>Q&amp;A</a:t>
            </a:r>
            <a:endParaRPr lang="en-US" sz="3300" dirty="0"/>
          </a:p>
        </p:txBody>
      </p:sp>
    </p:spTree>
    <p:extLst>
      <p:ext uri="{BB962C8B-B14F-4D97-AF65-F5344CB8AC3E}">
        <p14:creationId xmlns:p14="http://schemas.microsoft.com/office/powerpoint/2010/main" val="2459721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599586"/>
            <a:ext cx="10515600" cy="1325563"/>
          </a:xfrm>
        </p:spPr>
        <p:txBody>
          <a:bodyPr/>
          <a:lstStyle/>
          <a:p>
            <a:r>
              <a:rPr lang="en-US" dirty="0" err="1" smtClean="0"/>
              <a:t>Xamarin.Forms</a:t>
            </a:r>
            <a:r>
              <a:rPr lang="en-US" dirty="0" smtClean="0"/>
              <a:t> Embedding (beta now)</a:t>
            </a:r>
            <a:endParaRPr lang="en-US" dirty="0"/>
          </a:p>
        </p:txBody>
      </p:sp>
      <p:sp>
        <p:nvSpPr>
          <p:cNvPr id="4" name="TextBox 3"/>
          <p:cNvSpPr txBox="1"/>
          <p:nvPr/>
        </p:nvSpPr>
        <p:spPr>
          <a:xfrm>
            <a:off x="791305" y="1925149"/>
            <a:ext cx="7362095" cy="523220"/>
          </a:xfrm>
          <a:prstGeom prst="rect">
            <a:avLst/>
          </a:prstGeom>
          <a:noFill/>
        </p:spPr>
        <p:txBody>
          <a:bodyPr wrap="square" rtlCol="0">
            <a:spAutoFit/>
          </a:bodyPr>
          <a:lstStyle/>
          <a:p>
            <a:r>
              <a:rPr lang="en-US" sz="2800" smtClean="0"/>
              <a:t>Embed any page </a:t>
            </a:r>
            <a:r>
              <a:rPr lang="en-US" sz="2800" dirty="0" smtClean="0"/>
              <a:t>into </a:t>
            </a:r>
            <a:r>
              <a:rPr lang="en-US" sz="2800" dirty="0" err="1" smtClean="0"/>
              <a:t>Xamarin</a:t>
            </a:r>
            <a:r>
              <a:rPr lang="en-US" sz="2800" dirty="0" smtClean="0"/>
              <a:t> Native application</a:t>
            </a:r>
            <a:endParaRPr lang="en-US"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07" y="2731476"/>
            <a:ext cx="4678878" cy="27080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854" y="1796194"/>
            <a:ext cx="2260600" cy="4292600"/>
          </a:xfrm>
          <a:prstGeom prst="rect">
            <a:avLst/>
          </a:prstGeom>
        </p:spPr>
      </p:pic>
    </p:spTree>
    <p:extLst>
      <p:ext uri="{BB962C8B-B14F-4D97-AF65-F5344CB8AC3E}">
        <p14:creationId xmlns:p14="http://schemas.microsoft.com/office/powerpoint/2010/main" val="118829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1568854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690688"/>
            <a:ext cx="11653522" cy="4931036"/>
          </a:xfrm>
        </p:spPr>
        <p:txBody>
          <a:bodyPr/>
          <a:lstStyle/>
          <a:p>
            <a:pPr marL="457200" indent="-457200">
              <a:buFont typeface="Arial" charset="0"/>
              <a:buChar char="•"/>
            </a:pPr>
            <a:r>
              <a:rPr lang="en-US" dirty="0" smtClean="0"/>
              <a:t>Instant UI preview</a:t>
            </a:r>
          </a:p>
          <a:p>
            <a:pPr marL="457200" indent="-457200">
              <a:buFont typeface="Arial" charset="0"/>
              <a:buChar char="•"/>
            </a:pPr>
            <a:r>
              <a:rPr lang="en-US" dirty="0" smtClean="0"/>
              <a:t>VS integration (Windows + Mac)</a:t>
            </a:r>
          </a:p>
          <a:p>
            <a:pPr marL="457200" indent="-457200">
              <a:buFont typeface="Arial" charset="0"/>
              <a:buChar char="•"/>
            </a:pPr>
            <a:r>
              <a:rPr lang="en-US" dirty="0" smtClean="0"/>
              <a:t>Design Time data</a:t>
            </a:r>
          </a:p>
          <a:p>
            <a:pPr marL="457200" indent="-457200">
              <a:buFont typeface="Arial" charset="0"/>
              <a:buChar char="•"/>
            </a:pPr>
            <a:r>
              <a:rPr lang="en-US" dirty="0" smtClean="0"/>
              <a:t>Prism support</a:t>
            </a:r>
          </a:p>
          <a:p>
            <a:pPr marL="457200" indent="-457200">
              <a:buFont typeface="Arial" charset="0"/>
              <a:buChar char="•"/>
            </a:pPr>
            <a:r>
              <a:rPr lang="en-US" dirty="0" err="1" smtClean="0"/>
              <a:t>ContentViews</a:t>
            </a:r>
            <a:r>
              <a:rPr lang="en-US" dirty="0" smtClean="0"/>
              <a:t> support</a:t>
            </a:r>
          </a:p>
          <a:p>
            <a:pPr marL="457200" indent="-457200">
              <a:buFont typeface="Arial" charset="0"/>
              <a:buChar char="•"/>
            </a:pPr>
            <a:r>
              <a:rPr lang="en-US" dirty="0" smtClean="0"/>
              <a:t>XAML warnings and errors notifications</a:t>
            </a:r>
          </a:p>
          <a:p>
            <a:pPr marL="457200" indent="-457200">
              <a:buFont typeface="Arial" charset="0"/>
              <a:buChar char="•"/>
            </a:pPr>
            <a:endParaRPr lang="en-US" dirty="0" smtClean="0"/>
          </a:p>
          <a:p>
            <a:r>
              <a:rPr lang="en-US" dirty="0" smtClean="0"/>
              <a:t>http://</a:t>
            </a:r>
            <a:r>
              <a:rPr lang="en-US" dirty="0" err="1" smtClean="0"/>
              <a:t>gorillaplayer.com</a:t>
            </a:r>
            <a:endParaRPr lang="en-US" dirty="0"/>
          </a:p>
        </p:txBody>
      </p:sp>
      <p:sp>
        <p:nvSpPr>
          <p:cNvPr id="2" name="Title 1"/>
          <p:cNvSpPr>
            <a:spLocks noGrp="1"/>
          </p:cNvSpPr>
          <p:nvPr>
            <p:ph type="title"/>
          </p:nvPr>
        </p:nvSpPr>
        <p:spPr/>
        <p:txBody>
          <a:bodyPr/>
          <a:lstStyle/>
          <a:p>
            <a:r>
              <a:rPr lang="en-US" dirty="0" smtClean="0"/>
              <a:t>Gorilla Player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031" y="77335"/>
            <a:ext cx="5404728" cy="2822626"/>
          </a:xfrm>
          <a:prstGeom prst="rect">
            <a:avLst/>
          </a:prstGeom>
        </p:spPr>
      </p:pic>
    </p:spTree>
    <p:extLst>
      <p:ext uri="{BB962C8B-B14F-4D97-AF65-F5344CB8AC3E}">
        <p14:creationId xmlns:p14="http://schemas.microsoft.com/office/powerpoint/2010/main" val="1163289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 Compilation</a:t>
            </a:r>
          </a:p>
        </p:txBody>
      </p:sp>
      <p:grpSp>
        <p:nvGrpSpPr>
          <p:cNvPr id="11" name="Group 10"/>
          <p:cNvGrpSpPr/>
          <p:nvPr/>
        </p:nvGrpSpPr>
        <p:grpSpPr>
          <a:xfrm>
            <a:off x="914400" y="1986466"/>
            <a:ext cx="6893170" cy="3242025"/>
            <a:chOff x="837288" y="2503692"/>
            <a:chExt cx="21885384" cy="9576544"/>
          </a:xfrm>
        </p:grpSpPr>
        <p:sp>
          <p:nvSpPr>
            <p:cNvPr id="4" name="Text Placeholder 2"/>
            <p:cNvSpPr txBox="1">
              <a:spLocks/>
            </p:cNvSpPr>
            <p:nvPr/>
          </p:nvSpPr>
          <p:spPr>
            <a:xfrm>
              <a:off x="2642176" y="2503692"/>
              <a:ext cx="8691163" cy="543335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a:t>
              </a:r>
            </a:p>
            <a:p>
              <a:pPr algn="ctr"/>
              <a:endParaRPr lang="en-US" sz="4800" dirty="0">
                <a:solidFill>
                  <a:schemeClr val="tx1"/>
                </a:solidFill>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Compile-time</a:t>
              </a:r>
            </a:p>
          </p:txBody>
        </p:sp>
        <p:sp>
          <p:nvSpPr>
            <p:cNvPr id="7" name="Rounded Rectangle 6"/>
            <p:cNvSpPr/>
            <p:nvPr/>
          </p:nvSpPr>
          <p:spPr bwMode="auto">
            <a:xfrm>
              <a:off x="1136095" y="9019227"/>
              <a:ext cx="6797241" cy="2167006"/>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and inflated</a:t>
              </a:r>
            </a:p>
          </p:txBody>
        </p:sp>
        <p:sp>
          <p:nvSpPr>
            <p:cNvPr id="8" name="Rounded Rectangle 7"/>
            <p:cNvSpPr/>
            <p:nvPr/>
          </p:nvSpPr>
          <p:spPr bwMode="auto">
            <a:xfrm>
              <a:off x="15757874" y="5802730"/>
              <a:ext cx="6593609" cy="2141014"/>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grpSp>
      <p:sp>
        <p:nvSpPr>
          <p:cNvPr id="12" name="Text Placeholder 2"/>
          <p:cNvSpPr txBox="1">
            <a:spLocks/>
          </p:cNvSpPr>
          <p:nvPr/>
        </p:nvSpPr>
        <p:spPr>
          <a:xfrm>
            <a:off x="4164182" y="2009909"/>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XAMLC</a:t>
            </a:r>
          </a:p>
          <a:p>
            <a:pPr algn="ctr"/>
            <a:endParaRPr lang="en-US" sz="4800" dirty="0">
              <a:solidFill>
                <a:schemeClr val="tx1"/>
              </a:solidFill>
            </a:endParaRPr>
          </a:p>
        </p:txBody>
      </p:sp>
      <p:sp>
        <p:nvSpPr>
          <p:cNvPr id="2" name="TextBox 1"/>
          <p:cNvSpPr txBox="1"/>
          <p:nvPr/>
        </p:nvSpPr>
        <p:spPr>
          <a:xfrm>
            <a:off x="7995138" y="2103693"/>
            <a:ext cx="4179982" cy="4031873"/>
          </a:xfrm>
          <a:prstGeom prst="rect">
            <a:avLst/>
          </a:prstGeom>
          <a:noFill/>
        </p:spPr>
        <p:txBody>
          <a:bodyPr wrap="square" rtlCol="0">
            <a:spAutoFit/>
          </a:bodyPr>
          <a:lstStyle/>
          <a:p>
            <a:pPr marL="285750" indent="-285750">
              <a:buFontTx/>
              <a:buChar char="-"/>
            </a:pPr>
            <a:r>
              <a:rPr lang="en-US" sz="3200" dirty="0" smtClean="0"/>
              <a:t>Faster loading, slower compilation</a:t>
            </a:r>
          </a:p>
          <a:p>
            <a:pPr marL="285750" indent="-285750">
              <a:buFontTx/>
              <a:buChar char="-"/>
            </a:pPr>
            <a:r>
              <a:rPr lang="en-US" sz="3200" dirty="0" smtClean="0"/>
              <a:t>Smaller app size</a:t>
            </a:r>
          </a:p>
          <a:p>
            <a:pPr marL="285750" indent="-285750">
              <a:buFontTx/>
              <a:buChar char="-"/>
            </a:pPr>
            <a:r>
              <a:rPr lang="en-US" sz="3200" dirty="0" smtClean="0"/>
              <a:t>XAML errors at build time</a:t>
            </a:r>
          </a:p>
          <a:p>
            <a:pPr marL="285750" indent="-285750">
              <a:buFontTx/>
              <a:buChar char="-"/>
            </a:pPr>
            <a:endParaRPr lang="en-US" sz="3200" dirty="0"/>
          </a:p>
          <a:p>
            <a:r>
              <a:rPr lang="en-US" sz="3200" dirty="0"/>
              <a:t>B</a:t>
            </a:r>
            <a:r>
              <a:rPr lang="en-US" sz="3200" dirty="0" smtClean="0"/>
              <a:t>etter disable during development</a:t>
            </a:r>
          </a:p>
        </p:txBody>
      </p:sp>
    </p:spTree>
    <p:extLst>
      <p:ext uri="{BB962C8B-B14F-4D97-AF65-F5344CB8AC3E}">
        <p14:creationId xmlns:p14="http://schemas.microsoft.com/office/powerpoint/2010/main" val="1358604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err="1">
                <a:solidFill>
                  <a:schemeClr val="bg2"/>
                </a:solidFill>
              </a:rPr>
              <a:t>Xamarin.Forms</a:t>
            </a:r>
            <a:r>
              <a:rPr lang="en-US" dirty="0">
                <a:solidFill>
                  <a:schemeClr val="bg2"/>
                </a:solidFill>
              </a:rPr>
              <a:t>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21159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use </a:t>
            </a:r>
            <a:r>
              <a:rPr lang="en-US" dirty="0" err="1" smtClean="0"/>
              <a:t>Xamarin.Forms</a:t>
            </a:r>
            <a:endParaRPr lang="en-US" dirty="0"/>
          </a:p>
        </p:txBody>
      </p:sp>
      <p:sp>
        <p:nvSpPr>
          <p:cNvPr id="3" name="TextBox 2"/>
          <p:cNvSpPr txBox="1"/>
          <p:nvPr/>
        </p:nvSpPr>
        <p:spPr>
          <a:xfrm>
            <a:off x="838200" y="1690688"/>
            <a:ext cx="9571892" cy="5170646"/>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3300" dirty="0" smtClean="0"/>
              <a:t>Fast POC</a:t>
            </a:r>
          </a:p>
          <a:p>
            <a:pPr marL="285750" indent="-285750">
              <a:buFont typeface="Arial" charset="0"/>
              <a:buChar char="•"/>
            </a:pPr>
            <a:r>
              <a:rPr lang="en-US" sz="3300" dirty="0"/>
              <a:t>Minimize </a:t>
            </a:r>
            <a:r>
              <a:rPr lang="en-US" sz="3300" dirty="0" smtClean="0"/>
              <a:t>costs</a:t>
            </a:r>
            <a:r>
              <a:rPr lang="en-US" sz="3300" dirty="0"/>
              <a:t> </a:t>
            </a:r>
            <a:r>
              <a:rPr lang="en-US" sz="3300" dirty="0" smtClean="0"/>
              <a:t>for development for multiple platforms:</a:t>
            </a:r>
          </a:p>
          <a:p>
            <a:pPr marL="914400" lvl="1" indent="-457200">
              <a:buFont typeface="Wingdings" charset="2"/>
              <a:buChar char="§"/>
            </a:pPr>
            <a:r>
              <a:rPr lang="en-US" sz="3300" dirty="0" smtClean="0"/>
              <a:t>common interactions across device platforms</a:t>
            </a:r>
          </a:p>
          <a:p>
            <a:pPr marL="914400" lvl="1" indent="-457200">
              <a:buFont typeface="Wingdings" charset="2"/>
              <a:buChar char="§"/>
            </a:pPr>
            <a:r>
              <a:rPr lang="en-US" sz="3300" dirty="0" smtClean="0"/>
              <a:t>code sharing is more important than custom UI  </a:t>
            </a:r>
          </a:p>
          <a:p>
            <a:pPr marL="914400" lvl="1" indent="-457200">
              <a:buFont typeface="Wingdings" charset="2"/>
              <a:buChar char="§"/>
            </a:pPr>
            <a:r>
              <a:rPr lang="en-US" sz="3300" dirty="0" smtClean="0"/>
              <a:t>little platform-specific features</a:t>
            </a:r>
          </a:p>
          <a:p>
            <a:pPr marL="285750" indent="-285750">
              <a:buFont typeface="Arial" charset="0"/>
              <a:buChar char="•"/>
            </a:pPr>
            <a:r>
              <a:rPr lang="en-US" sz="3300" dirty="0" smtClean="0">
                <a:sym typeface="Wingdings"/>
              </a:rPr>
              <a:t>You are focusing on LOB apps</a:t>
            </a:r>
          </a:p>
          <a:p>
            <a:pPr marL="285750" indent="-285750">
              <a:buFont typeface="Arial" charset="0"/>
              <a:buChar char="•"/>
            </a:pPr>
            <a:r>
              <a:rPr lang="en-US" sz="3300" dirty="0" smtClean="0">
                <a:sym typeface="Wingdings"/>
              </a:rPr>
              <a:t>You are not writing games</a:t>
            </a:r>
          </a:p>
          <a:p>
            <a:pPr marL="285750" indent="-285750">
              <a:buFont typeface="Arial" charset="0"/>
              <a:buChar char="•"/>
            </a:pPr>
            <a:r>
              <a:rPr lang="en-US" sz="3300" dirty="0" smtClean="0">
                <a:sym typeface="Wingdings"/>
              </a:rPr>
              <a:t>You would like to partially reuse code from WPF/UWP</a:t>
            </a:r>
          </a:p>
        </p:txBody>
      </p:sp>
    </p:spTree>
    <p:extLst>
      <p:ext uri="{BB962C8B-B14F-4D97-AF65-F5344CB8AC3E}">
        <p14:creationId xmlns:p14="http://schemas.microsoft.com/office/powerpoint/2010/main" val="1705075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r>
              <a:rPr lang="en-US" dirty="0" err="1"/>
              <a:t>.</a:t>
            </a:r>
            <a:r>
              <a:rPr lang="en-US" dirty="0" err="1" smtClean="0"/>
              <a:t>Forms</a:t>
            </a:r>
            <a:r>
              <a:rPr lang="en-US" dirty="0" smtClean="0"/>
              <a:t>: Pros</a:t>
            </a:r>
            <a:endParaRPr lang="en-US" dirty="0"/>
          </a:p>
        </p:txBody>
      </p:sp>
      <p:sp>
        <p:nvSpPr>
          <p:cNvPr id="3" name="TextBox 2"/>
          <p:cNvSpPr txBox="1"/>
          <p:nvPr/>
        </p:nvSpPr>
        <p:spPr>
          <a:xfrm>
            <a:off x="6330463" y="1652957"/>
            <a:ext cx="5861537" cy="2246769"/>
          </a:xfrm>
          <a:prstGeom prst="rect">
            <a:avLst/>
          </a:prstGeom>
          <a:noFill/>
        </p:spPr>
        <p:txBody>
          <a:bodyPr wrap="square" rtlCol="0">
            <a:spAutoFit/>
          </a:bodyPr>
          <a:lstStyle/>
          <a:p>
            <a:pPr marL="742950" lvl="1" indent="-285750">
              <a:buFont typeface="Arial" charset="0"/>
              <a:buChar char="•"/>
            </a:pPr>
            <a:r>
              <a:rPr lang="en-US" sz="2800" dirty="0" err="1" smtClean="0"/>
              <a:t>Xamarin</a:t>
            </a:r>
            <a:r>
              <a:rPr lang="en-US" sz="2800" dirty="0" smtClean="0"/>
              <a:t> Test Cloud</a:t>
            </a:r>
          </a:p>
          <a:p>
            <a:pPr marL="742950" lvl="1" indent="-285750">
              <a:buFont typeface="Arial" charset="0"/>
              <a:buChar char="•"/>
            </a:pPr>
            <a:r>
              <a:rPr lang="en-US" sz="2800" dirty="0" err="1" smtClean="0"/>
              <a:t>Xamarin</a:t>
            </a:r>
            <a:r>
              <a:rPr lang="en-US" sz="2800" dirty="0" smtClean="0"/>
              <a:t> Live Player</a:t>
            </a:r>
          </a:p>
          <a:p>
            <a:pPr marL="742950" lvl="1" indent="-285750">
              <a:buFont typeface="Arial" charset="0"/>
              <a:buChar char="•"/>
            </a:pPr>
            <a:r>
              <a:rPr lang="en-US" sz="2800" dirty="0" smtClean="0"/>
              <a:t>Gorilla Player</a:t>
            </a:r>
          </a:p>
          <a:p>
            <a:pPr marL="742950" lvl="1" indent="-285750">
              <a:buFont typeface="Arial" charset="0"/>
              <a:buChar char="•"/>
            </a:pPr>
            <a:r>
              <a:rPr lang="en-US" sz="2800" dirty="0" smtClean="0"/>
              <a:t>Binding allows to reuse any existing native library</a:t>
            </a:r>
            <a:endParaRPr lang="en-US" sz="2800" dirty="0"/>
          </a:p>
        </p:txBody>
      </p:sp>
      <p:sp>
        <p:nvSpPr>
          <p:cNvPr id="5" name="TextBox 4"/>
          <p:cNvSpPr txBox="1"/>
          <p:nvPr/>
        </p:nvSpPr>
        <p:spPr>
          <a:xfrm>
            <a:off x="410310" y="1652957"/>
            <a:ext cx="6154613" cy="4832092"/>
          </a:xfrm>
          <a:prstGeom prst="rect">
            <a:avLst/>
          </a:prstGeom>
          <a:noFill/>
        </p:spPr>
        <p:txBody>
          <a:bodyPr wrap="square" rtlCol="0">
            <a:spAutoFit/>
          </a:bodyPr>
          <a:lstStyle/>
          <a:p>
            <a:pPr marL="742950" lvl="1" indent="-285750">
              <a:buFont typeface="Arial" charset="0"/>
              <a:buChar char="•"/>
            </a:pPr>
            <a:r>
              <a:rPr lang="en-US" sz="2800" dirty="0" smtClean="0"/>
              <a:t>Shared code for UI and Business layers</a:t>
            </a:r>
          </a:p>
          <a:p>
            <a:pPr marL="742950" lvl="1" indent="-285750">
              <a:buFont typeface="Arial" charset="0"/>
              <a:buChar char="•"/>
            </a:pPr>
            <a:r>
              <a:rPr lang="en-US" sz="2800" dirty="0" smtClean="0"/>
              <a:t>Easy start for .NET developers</a:t>
            </a:r>
          </a:p>
          <a:p>
            <a:pPr marL="742950" lvl="1" indent="-285750">
              <a:buFont typeface="Arial" charset="0"/>
              <a:buChar char="•"/>
            </a:pPr>
            <a:r>
              <a:rPr lang="en-US" sz="2800" dirty="0" smtClean="0"/>
              <a:t>C# / Visual Studio / </a:t>
            </a:r>
            <a:r>
              <a:rPr lang="en-US" sz="2800" dirty="0" err="1" smtClean="0"/>
              <a:t>Resharper</a:t>
            </a:r>
            <a:endParaRPr lang="en-US" sz="2800" dirty="0" smtClean="0"/>
          </a:p>
          <a:p>
            <a:pPr marL="742950" lvl="1" indent="-285750">
              <a:buFont typeface="Arial" charset="0"/>
              <a:buChar char="•"/>
            </a:pPr>
            <a:r>
              <a:rPr lang="en-US" sz="2800" dirty="0" smtClean="0"/>
              <a:t>MVVM</a:t>
            </a:r>
          </a:p>
          <a:p>
            <a:pPr marL="742950" lvl="1" indent="-285750">
              <a:buFont typeface="Arial" charset="0"/>
              <a:buChar char="•"/>
            </a:pPr>
            <a:r>
              <a:rPr lang="en-US" sz="2800" dirty="0" smtClean="0"/>
              <a:t>Native embedding &amp; XF embedding</a:t>
            </a:r>
          </a:p>
          <a:p>
            <a:pPr marL="742950" lvl="1" indent="-285750">
              <a:buFont typeface="Arial" charset="0"/>
              <a:buChar char="•"/>
            </a:pPr>
            <a:r>
              <a:rPr lang="en-US" sz="2800" dirty="0"/>
              <a:t>Custom </a:t>
            </a:r>
            <a:r>
              <a:rPr lang="en-US" sz="2800" dirty="0" smtClean="0"/>
              <a:t>renderers</a:t>
            </a:r>
          </a:p>
          <a:p>
            <a:pPr marL="742950" lvl="1" indent="-285750">
              <a:buFont typeface="Arial" charset="0"/>
              <a:buChar char="•"/>
            </a:pPr>
            <a:r>
              <a:rPr lang="en-US" sz="2800" dirty="0" smtClean="0"/>
              <a:t>Styles</a:t>
            </a:r>
          </a:p>
          <a:p>
            <a:pPr marL="742950" lvl="1" indent="-285750">
              <a:buFont typeface="Arial" charset="0"/>
              <a:buChar char="•"/>
            </a:pPr>
            <a:r>
              <a:rPr lang="en-US" sz="2800" dirty="0" smtClean="0"/>
              <a:t>Not </a:t>
            </a:r>
            <a:r>
              <a:rPr lang="en-US" sz="2800" dirty="0" err="1" smtClean="0"/>
              <a:t>Javascript</a:t>
            </a:r>
            <a:endParaRPr lang="en-US" sz="2800" dirty="0" smtClean="0"/>
          </a:p>
          <a:p>
            <a:pPr marL="742950" lvl="1" indent="-285750">
              <a:buFont typeface="Arial" charset="0"/>
              <a:buChar char="•"/>
            </a:pPr>
            <a:r>
              <a:rPr lang="en-US" sz="2800" dirty="0"/>
              <a:t>Open </a:t>
            </a:r>
            <a:r>
              <a:rPr lang="en-US" sz="2800" dirty="0" smtClean="0"/>
              <a:t>Source + Plugins</a:t>
            </a:r>
          </a:p>
          <a:p>
            <a:pPr marL="742950" lvl="1" indent="-285750">
              <a:buFont typeface="Arial" charset="0"/>
              <a:buChar char="•"/>
            </a:pPr>
            <a:r>
              <a:rPr lang="en-US" sz="2800" dirty="0" smtClean="0"/>
              <a:t>Rider</a:t>
            </a:r>
          </a:p>
        </p:txBody>
      </p:sp>
    </p:spTree>
    <p:extLst>
      <p:ext uri="{BB962C8B-B14F-4D97-AF65-F5344CB8AC3E}">
        <p14:creationId xmlns:p14="http://schemas.microsoft.com/office/powerpoint/2010/main" val="1780551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r>
              <a:rPr lang="en-US" dirty="0" err="1"/>
              <a:t>.</a:t>
            </a:r>
            <a:r>
              <a:rPr lang="en-US" dirty="0" err="1" smtClean="0"/>
              <a:t>Forms</a:t>
            </a:r>
            <a:r>
              <a:rPr lang="en-US" dirty="0" smtClean="0"/>
              <a:t>: Cons</a:t>
            </a:r>
            <a:endParaRPr lang="en-US" dirty="0"/>
          </a:p>
        </p:txBody>
      </p:sp>
      <p:sp>
        <p:nvSpPr>
          <p:cNvPr id="4" name="TextBox 3"/>
          <p:cNvSpPr txBox="1"/>
          <p:nvPr/>
        </p:nvSpPr>
        <p:spPr>
          <a:xfrm>
            <a:off x="838200" y="1772357"/>
            <a:ext cx="10884877" cy="4401205"/>
          </a:xfrm>
          <a:prstGeom prst="rect">
            <a:avLst/>
          </a:prstGeom>
          <a:noFill/>
        </p:spPr>
        <p:txBody>
          <a:bodyPr wrap="square" rtlCol="0">
            <a:spAutoFit/>
          </a:bodyPr>
          <a:lstStyle/>
          <a:p>
            <a:pPr marL="285750" indent="-285750">
              <a:buFont typeface="Arial" charset="0"/>
              <a:buChar char="•"/>
            </a:pPr>
            <a:r>
              <a:rPr lang="en-US" sz="2800" dirty="0" smtClean="0"/>
              <a:t>Performance issues</a:t>
            </a:r>
          </a:p>
          <a:p>
            <a:pPr marL="285750" indent="-285750">
              <a:buFont typeface="Arial" charset="0"/>
              <a:buChar char="•"/>
            </a:pPr>
            <a:r>
              <a:rPr lang="en-US" sz="2800" dirty="0" smtClean="0"/>
              <a:t>Still bugs </a:t>
            </a:r>
            <a:r>
              <a:rPr lang="mr-IN" sz="2800" dirty="0" smtClean="0"/>
              <a:t>–</a:t>
            </a:r>
            <a:r>
              <a:rPr lang="en-US" sz="2800" dirty="0" smtClean="0"/>
              <a:t> be careful of updates: platform and tools</a:t>
            </a:r>
          </a:p>
          <a:p>
            <a:pPr marL="285750" indent="-285750">
              <a:buFont typeface="Arial" charset="0"/>
              <a:buChar char="•"/>
            </a:pPr>
            <a:r>
              <a:rPr lang="en-US" sz="2800" dirty="0" smtClean="0"/>
              <a:t>Build and deploy time (mostly for Android) </a:t>
            </a:r>
          </a:p>
          <a:p>
            <a:pPr marL="285750" indent="-285750">
              <a:buFont typeface="Arial" charset="0"/>
              <a:buChar char="•"/>
            </a:pPr>
            <a:r>
              <a:rPr lang="en-US" sz="2800" dirty="0" smtClean="0"/>
              <a:t>Custom renderers</a:t>
            </a:r>
          </a:p>
          <a:p>
            <a:pPr marL="285750" indent="-285750">
              <a:buFont typeface="Arial" charset="0"/>
              <a:buChar char="•"/>
            </a:pPr>
            <a:r>
              <a:rPr lang="en-US" sz="2800" dirty="0" smtClean="0"/>
              <a:t>Application package size</a:t>
            </a:r>
          </a:p>
          <a:p>
            <a:pPr marL="285750" indent="-285750">
              <a:buFont typeface="Arial" charset="0"/>
              <a:buChar char="•"/>
            </a:pPr>
            <a:r>
              <a:rPr lang="en-US" sz="2800" dirty="0"/>
              <a:t>Backward compatibility </a:t>
            </a:r>
            <a:r>
              <a:rPr lang="en-US" sz="2800" dirty="0" smtClean="0"/>
              <a:t>issues</a:t>
            </a:r>
          </a:p>
          <a:p>
            <a:pPr marL="285750" indent="-285750">
              <a:buFont typeface="Arial" charset="0"/>
              <a:buChar char="•"/>
            </a:pPr>
            <a:r>
              <a:rPr lang="en-US" sz="2800" dirty="0" smtClean="0"/>
              <a:t>Lack of controls</a:t>
            </a:r>
            <a:endParaRPr lang="en-US" sz="2800" dirty="0"/>
          </a:p>
          <a:p>
            <a:pPr marL="285750" indent="-285750">
              <a:buFont typeface="Arial" charset="0"/>
              <a:buChar char="•"/>
            </a:pPr>
            <a:r>
              <a:rPr lang="en-US" sz="2800" dirty="0" err="1" smtClean="0"/>
              <a:t>Xamarin</a:t>
            </a:r>
            <a:r>
              <a:rPr lang="en-US" sz="2800" dirty="0" smtClean="0"/>
              <a:t> Studio / Visual Studio for Mac</a:t>
            </a:r>
          </a:p>
          <a:p>
            <a:pPr marL="285750" indent="-285750">
              <a:buFont typeface="Arial" charset="0"/>
              <a:buChar char="•"/>
            </a:pPr>
            <a:r>
              <a:rPr lang="en-US" sz="2800" dirty="0" smtClean="0"/>
              <a:t>Debugging issues</a:t>
            </a:r>
          </a:p>
          <a:p>
            <a:pPr marL="285750" indent="-285750">
              <a:buFont typeface="Arial" charset="0"/>
              <a:buChar char="•"/>
            </a:pPr>
            <a:r>
              <a:rPr lang="en-US" sz="2800" dirty="0" smtClean="0"/>
              <a:t>Memory issues</a:t>
            </a:r>
            <a:endParaRPr lang="en-US" sz="2800" dirty="0"/>
          </a:p>
        </p:txBody>
      </p:sp>
    </p:spTree>
    <p:extLst>
      <p:ext uri="{BB962C8B-B14F-4D97-AF65-F5344CB8AC3E}">
        <p14:creationId xmlns:p14="http://schemas.microsoft.com/office/powerpoint/2010/main" val="55960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031" y="2709741"/>
            <a:ext cx="10515600" cy="1325563"/>
          </a:xfrm>
        </p:spPr>
        <p:txBody>
          <a:bodyPr/>
          <a:lstStyle/>
          <a:p>
            <a:r>
              <a:rPr lang="en-US" dirty="0" smtClean="0"/>
              <a:t>DEMO</a:t>
            </a:r>
            <a:endParaRPr lang="en-US" dirty="0"/>
          </a:p>
        </p:txBody>
      </p:sp>
    </p:spTree>
    <p:extLst>
      <p:ext uri="{BB962C8B-B14F-4D97-AF65-F5344CB8AC3E}">
        <p14:creationId xmlns:p14="http://schemas.microsoft.com/office/powerpoint/2010/main" val="155106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tips</a:t>
            </a:r>
            <a:endParaRPr lang="en-US" dirty="0"/>
          </a:p>
        </p:txBody>
      </p:sp>
      <p:sp>
        <p:nvSpPr>
          <p:cNvPr id="4" name="TextBox 3"/>
          <p:cNvSpPr txBox="1"/>
          <p:nvPr/>
        </p:nvSpPr>
        <p:spPr>
          <a:xfrm>
            <a:off x="838200" y="1772357"/>
            <a:ext cx="10884877" cy="4832092"/>
          </a:xfrm>
          <a:prstGeom prst="rect">
            <a:avLst/>
          </a:prstGeom>
          <a:noFill/>
        </p:spPr>
        <p:txBody>
          <a:bodyPr wrap="square" rtlCol="0">
            <a:spAutoFit/>
          </a:bodyPr>
          <a:lstStyle/>
          <a:p>
            <a:pPr marL="285750" indent="-285750">
              <a:buFont typeface="Arial" charset="0"/>
              <a:buChar char="•"/>
            </a:pPr>
            <a:r>
              <a:rPr lang="en-US" sz="2800" dirty="0" err="1" smtClean="0"/>
              <a:t>FFImageLoading</a:t>
            </a:r>
            <a:r>
              <a:rPr lang="en-US" sz="2800" dirty="0" smtClean="0"/>
              <a:t> for managing images</a:t>
            </a:r>
          </a:p>
          <a:p>
            <a:pPr marL="285750" indent="-285750">
              <a:buFont typeface="Arial" charset="0"/>
              <a:buChar char="•"/>
            </a:pPr>
            <a:r>
              <a:rPr lang="en-US" sz="2800" dirty="0" err="1" smtClean="0"/>
              <a:t>ModernHttpClient</a:t>
            </a:r>
            <a:r>
              <a:rPr lang="en-US" sz="2800" dirty="0" smtClean="0"/>
              <a:t> for HTTP</a:t>
            </a:r>
          </a:p>
          <a:p>
            <a:pPr marL="285750" indent="-285750">
              <a:buFont typeface="Arial" charset="0"/>
              <a:buChar char="•"/>
            </a:pPr>
            <a:r>
              <a:rPr lang="en-US" sz="2800" dirty="0" err="1" smtClean="0"/>
              <a:t>ListView</a:t>
            </a:r>
            <a:r>
              <a:rPr lang="en-US" sz="2800" dirty="0" smtClean="0"/>
              <a:t> caching strategy: </a:t>
            </a:r>
            <a:r>
              <a:rPr lang="en-US" sz="2800" dirty="0" err="1" smtClean="0"/>
              <a:t>RetainElement</a:t>
            </a:r>
            <a:r>
              <a:rPr lang="en-US" sz="2800" dirty="0" smtClean="0"/>
              <a:t>, </a:t>
            </a:r>
            <a:r>
              <a:rPr lang="en-US" sz="2800" dirty="0" err="1" smtClean="0"/>
              <a:t>RecycleElement</a:t>
            </a:r>
            <a:r>
              <a:rPr lang="en-US" sz="2800" dirty="0" smtClean="0"/>
              <a:t> (use this)</a:t>
            </a:r>
          </a:p>
          <a:p>
            <a:pPr marL="285750" indent="-285750">
              <a:buFont typeface="Arial" charset="0"/>
              <a:buChar char="•"/>
            </a:pPr>
            <a:r>
              <a:rPr lang="en-US" sz="2800" dirty="0" smtClean="0"/>
              <a:t>Be careful of events: memory leaks</a:t>
            </a:r>
          </a:p>
          <a:p>
            <a:pPr marL="285750" indent="-285750">
              <a:buFont typeface="Arial" charset="0"/>
              <a:buChar char="•"/>
            </a:pPr>
            <a:r>
              <a:rPr lang="en-US" sz="2800" dirty="0" smtClean="0"/>
              <a:t>Use </a:t>
            </a:r>
            <a:r>
              <a:rPr lang="en-US" sz="2800" dirty="0" err="1" smtClean="0"/>
              <a:t>StackLayout</a:t>
            </a:r>
            <a:r>
              <a:rPr lang="en-US" sz="2800" dirty="0" smtClean="0"/>
              <a:t> instead of Grid if possible</a:t>
            </a:r>
          </a:p>
          <a:p>
            <a:pPr marL="285750" indent="-285750">
              <a:buFont typeface="Arial" charset="0"/>
              <a:buChar char="•"/>
            </a:pPr>
            <a:r>
              <a:rPr lang="en-US" sz="2800" dirty="0" smtClean="0"/>
              <a:t>Use Grid instead of multiple </a:t>
            </a:r>
            <a:r>
              <a:rPr lang="en-US" sz="2800" dirty="0" err="1" smtClean="0"/>
              <a:t>StackLayouts</a:t>
            </a:r>
            <a:r>
              <a:rPr lang="en-US" sz="2800" dirty="0" smtClean="0"/>
              <a:t> if possible</a:t>
            </a:r>
          </a:p>
          <a:p>
            <a:pPr marL="285750" indent="-285750">
              <a:buFont typeface="Arial" charset="0"/>
              <a:buChar char="•"/>
            </a:pPr>
            <a:r>
              <a:rPr lang="en-US" sz="2800" dirty="0" smtClean="0"/>
              <a:t>Prefer using </a:t>
            </a:r>
            <a:r>
              <a:rPr lang="en-US" sz="2800" dirty="0" err="1" smtClean="0"/>
              <a:t>LayoutOptions.Fill</a:t>
            </a:r>
            <a:r>
              <a:rPr lang="en-US" sz="2800" dirty="0" smtClean="0"/>
              <a:t> (</a:t>
            </a:r>
            <a:r>
              <a:rPr lang="en-US" sz="2800" dirty="0" err="1" smtClean="0"/>
              <a:t>FillAndExpand</a:t>
            </a:r>
            <a:r>
              <a:rPr lang="en-US" sz="2800" dirty="0" smtClean="0"/>
              <a:t>)</a:t>
            </a:r>
          </a:p>
          <a:p>
            <a:pPr marL="285750" indent="-285750">
              <a:buFont typeface="Arial" charset="0"/>
              <a:buChar char="•"/>
            </a:pPr>
            <a:r>
              <a:rPr lang="en-US" sz="2800" dirty="0" smtClean="0"/>
              <a:t>Prefer star-sized grid columns/rows rather than auto-sized</a:t>
            </a:r>
          </a:p>
          <a:p>
            <a:pPr marL="285750" indent="-285750">
              <a:buFont typeface="Arial" charset="0"/>
              <a:buChar char="•"/>
            </a:pPr>
            <a:r>
              <a:rPr lang="en-US" sz="2800" dirty="0" smtClean="0"/>
              <a:t>Try to avoid </a:t>
            </a:r>
            <a:r>
              <a:rPr lang="en-US" sz="2800" dirty="0" err="1" smtClean="0"/>
              <a:t>RelativeLayout</a:t>
            </a:r>
            <a:endParaRPr lang="en-US" sz="2800" dirty="0" smtClean="0"/>
          </a:p>
          <a:p>
            <a:pPr marL="285750" indent="-285750">
              <a:buFont typeface="Arial" charset="0"/>
              <a:buChar char="•"/>
            </a:pPr>
            <a:r>
              <a:rPr lang="en-US" sz="2800" dirty="0" smtClean="0"/>
              <a:t>Pack views in constructor </a:t>
            </a:r>
            <a:r>
              <a:rPr lang="en-US" sz="2800" dirty="0" err="1" smtClean="0"/>
              <a:t>rathen</a:t>
            </a:r>
            <a:r>
              <a:rPr lang="en-US" sz="2800" dirty="0" smtClean="0"/>
              <a:t> than in </a:t>
            </a:r>
            <a:r>
              <a:rPr lang="en-US" sz="2800" dirty="0" err="1" smtClean="0"/>
              <a:t>OnAppearing</a:t>
            </a:r>
            <a:endParaRPr lang="en-US" sz="2800" dirty="0" smtClean="0"/>
          </a:p>
          <a:p>
            <a:pPr marL="285750" indent="-285750">
              <a:buFont typeface="Arial" charset="0"/>
              <a:buChar char="•"/>
            </a:pPr>
            <a:r>
              <a:rPr lang="en-US" sz="2800" dirty="0" smtClean="0"/>
              <a:t>Do not use </a:t>
            </a:r>
            <a:r>
              <a:rPr lang="en-US" sz="2800" dirty="0" err="1" smtClean="0"/>
              <a:t>StackLayout</a:t>
            </a:r>
            <a:r>
              <a:rPr lang="en-US" sz="2800" dirty="0" smtClean="0"/>
              <a:t> inside </a:t>
            </a:r>
            <a:r>
              <a:rPr lang="en-US" sz="2800" dirty="0" err="1" smtClean="0"/>
              <a:t>ScrollView</a:t>
            </a:r>
            <a:r>
              <a:rPr lang="en-US" sz="2800" dirty="0" smtClean="0"/>
              <a:t> to simulate </a:t>
            </a:r>
            <a:r>
              <a:rPr lang="en-US" sz="2800" dirty="0" err="1" smtClean="0"/>
              <a:t>ListView</a:t>
            </a:r>
            <a:endParaRPr lang="en-US" sz="2800" dirty="0" smtClean="0"/>
          </a:p>
        </p:txBody>
      </p:sp>
    </p:spTree>
    <p:extLst>
      <p:ext uri="{BB962C8B-B14F-4D97-AF65-F5344CB8AC3E}">
        <p14:creationId xmlns:p14="http://schemas.microsoft.com/office/powerpoint/2010/main" val="1215508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Xamarin.Forms</a:t>
            </a:r>
            <a:endParaRPr lang="en-US" dirty="0"/>
          </a:p>
        </p:txBody>
      </p:sp>
      <p:sp>
        <p:nvSpPr>
          <p:cNvPr id="3" name="TextBox 2"/>
          <p:cNvSpPr txBox="1"/>
          <p:nvPr/>
        </p:nvSpPr>
        <p:spPr>
          <a:xfrm>
            <a:off x="1031631" y="1690688"/>
            <a:ext cx="8487507" cy="1384995"/>
          </a:xfrm>
          <a:prstGeom prst="rect">
            <a:avLst/>
          </a:prstGeom>
          <a:noFill/>
        </p:spPr>
        <p:txBody>
          <a:bodyPr wrap="square" rtlCol="0">
            <a:spAutoFit/>
          </a:bodyPr>
          <a:lstStyle/>
          <a:p>
            <a:r>
              <a:rPr lang="en-US" sz="2800" dirty="0" smtClean="0"/>
              <a:t>Native UI for each platform</a:t>
            </a:r>
          </a:p>
          <a:p>
            <a:r>
              <a:rPr lang="en-US" sz="2800" dirty="0" smtClean="0"/>
              <a:t>Platforms: iOS, Android, UWP, WinRT, WP8.1, WPF (coming</a:t>
            </a:r>
            <a:r>
              <a:rPr lang="en-US" sz="2800" dirty="0"/>
              <a:t>), </a:t>
            </a:r>
            <a:r>
              <a:rPr lang="en-US" sz="2800" err="1"/>
              <a:t>MacOS</a:t>
            </a:r>
            <a:r>
              <a:rPr lang="en-US" sz="2800"/>
              <a:t> </a:t>
            </a:r>
            <a:r>
              <a:rPr lang="en-US" sz="2800" smtClean="0"/>
              <a:t>(preview</a:t>
            </a:r>
            <a:r>
              <a:rPr lang="en-US" sz="2800"/>
              <a:t>)</a:t>
            </a:r>
            <a:endParaRPr lang="en-US" sz="2800" dirty="0"/>
          </a:p>
        </p:txBody>
      </p:sp>
      <p:pic>
        <p:nvPicPr>
          <p:cNvPr id="4" name="Picture 3"/>
          <p:cNvPicPr>
            <a:picLocks noChangeAspect="1"/>
          </p:cNvPicPr>
          <p:nvPr/>
        </p:nvPicPr>
        <p:blipFill>
          <a:blip r:embed="rId3"/>
          <a:stretch>
            <a:fillRect/>
          </a:stretch>
        </p:blipFill>
        <p:spPr>
          <a:xfrm>
            <a:off x="1600142" y="3133481"/>
            <a:ext cx="8616577" cy="3600846"/>
          </a:xfrm>
          <a:prstGeom prst="rect">
            <a:avLst/>
          </a:prstGeom>
        </p:spPr>
      </p:pic>
    </p:spTree>
    <p:extLst>
      <p:ext uri="{BB962C8B-B14F-4D97-AF65-F5344CB8AC3E}">
        <p14:creationId xmlns:p14="http://schemas.microsoft.com/office/powerpoint/2010/main" val="365191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tips</a:t>
            </a:r>
          </a:p>
        </p:txBody>
      </p:sp>
      <p:sp>
        <p:nvSpPr>
          <p:cNvPr id="5" name="TextBox 4"/>
          <p:cNvSpPr txBox="1"/>
          <p:nvPr/>
        </p:nvSpPr>
        <p:spPr>
          <a:xfrm>
            <a:off x="838200" y="1772357"/>
            <a:ext cx="10884877" cy="4401205"/>
          </a:xfrm>
          <a:prstGeom prst="rect">
            <a:avLst/>
          </a:prstGeom>
          <a:noFill/>
        </p:spPr>
        <p:txBody>
          <a:bodyPr wrap="square" rtlCol="0">
            <a:spAutoFit/>
          </a:bodyPr>
          <a:lstStyle/>
          <a:p>
            <a:pPr marL="285750" indent="-285750">
              <a:buFont typeface="Arial" charset="0"/>
              <a:buChar char="•"/>
            </a:pPr>
            <a:r>
              <a:rPr lang="en-US" sz="2800" dirty="0" smtClean="0"/>
              <a:t>Do not use </a:t>
            </a:r>
            <a:r>
              <a:rPr lang="en-US" sz="2800" dirty="0" err="1" smtClean="0"/>
              <a:t>ListView</a:t>
            </a:r>
            <a:r>
              <a:rPr lang="en-US" sz="2800" dirty="0" smtClean="0"/>
              <a:t> inside </a:t>
            </a:r>
            <a:r>
              <a:rPr lang="en-US" sz="2800" dirty="0" err="1" smtClean="0"/>
              <a:t>ScrollView</a:t>
            </a:r>
            <a:r>
              <a:rPr lang="en-US" sz="2800" dirty="0" smtClean="0"/>
              <a:t>: use </a:t>
            </a:r>
            <a:r>
              <a:rPr lang="en-US" sz="2800" dirty="0" err="1" smtClean="0"/>
              <a:t>ListView.Header</a:t>
            </a:r>
            <a:r>
              <a:rPr lang="en-US" sz="2800" dirty="0" smtClean="0"/>
              <a:t> and Footer</a:t>
            </a:r>
          </a:p>
          <a:p>
            <a:pPr marL="285750" indent="-285750">
              <a:buFont typeface="Arial" charset="0"/>
              <a:buChar char="•"/>
            </a:pPr>
            <a:r>
              <a:rPr lang="en-US" sz="2800" dirty="0" smtClean="0"/>
              <a:t>Use </a:t>
            </a:r>
            <a:r>
              <a:rPr lang="en-US" sz="2800" dirty="0" err="1" smtClean="0"/>
              <a:t>ListView</a:t>
            </a:r>
            <a:r>
              <a:rPr lang="en-US" sz="2800" dirty="0" smtClean="0"/>
              <a:t> rather than </a:t>
            </a:r>
            <a:r>
              <a:rPr lang="en-US" sz="2800" dirty="0" err="1" smtClean="0"/>
              <a:t>TableView</a:t>
            </a:r>
            <a:endParaRPr lang="en-US" sz="2800" dirty="0" smtClean="0"/>
          </a:p>
          <a:p>
            <a:pPr marL="285750" indent="-285750">
              <a:buFont typeface="Arial" charset="0"/>
              <a:buChar char="•"/>
            </a:pPr>
            <a:r>
              <a:rPr lang="en-US" sz="2800" dirty="0" smtClean="0"/>
              <a:t>Do not use nested </a:t>
            </a:r>
            <a:r>
              <a:rPr lang="en-US" sz="2800" dirty="0" err="1" smtClean="0"/>
              <a:t>ListViews</a:t>
            </a:r>
            <a:endParaRPr lang="en-US" sz="2800" dirty="0" smtClean="0"/>
          </a:p>
          <a:p>
            <a:pPr marL="285750" indent="-285750">
              <a:buFont typeface="Arial" charset="0"/>
              <a:buChar char="•"/>
            </a:pPr>
            <a:r>
              <a:rPr lang="en-US" sz="2800" dirty="0" smtClean="0"/>
              <a:t>Use </a:t>
            </a:r>
            <a:r>
              <a:rPr lang="en-US" sz="2800" dirty="0" err="1" smtClean="0"/>
              <a:t>HasUnevenRows</a:t>
            </a:r>
            <a:r>
              <a:rPr lang="en-US" sz="2800" dirty="0" smtClean="0"/>
              <a:t> for different rows size in </a:t>
            </a:r>
            <a:r>
              <a:rPr lang="en-US" sz="2800" dirty="0" err="1" smtClean="0"/>
              <a:t>ListView</a:t>
            </a:r>
            <a:r>
              <a:rPr lang="en-US" sz="2800" dirty="0" smtClean="0"/>
              <a:t>. Or call </a:t>
            </a:r>
            <a:r>
              <a:rPr lang="en-US" sz="2800" dirty="0" err="1" smtClean="0"/>
              <a:t>ForceUpdateSize</a:t>
            </a:r>
            <a:r>
              <a:rPr lang="en-US" sz="2800" dirty="0" smtClean="0"/>
              <a:t> to have dynamic sizing</a:t>
            </a:r>
          </a:p>
          <a:p>
            <a:pPr marL="285750" indent="-285750">
              <a:buFont typeface="Arial" charset="0"/>
              <a:buChar char="•"/>
            </a:pPr>
            <a:r>
              <a:rPr lang="en-US" sz="2800" dirty="0" smtClean="0"/>
              <a:t>Await </a:t>
            </a:r>
            <a:r>
              <a:rPr lang="en-US" sz="2800" dirty="0" err="1" smtClean="0"/>
              <a:t>PushAsync</a:t>
            </a:r>
            <a:r>
              <a:rPr lang="en-US" sz="2800" dirty="0" smtClean="0"/>
              <a:t> and </a:t>
            </a:r>
            <a:r>
              <a:rPr lang="en-US" sz="2800" dirty="0" err="1" smtClean="0"/>
              <a:t>PopAsync</a:t>
            </a:r>
            <a:endParaRPr lang="en-US" sz="2800" dirty="0" smtClean="0"/>
          </a:p>
          <a:p>
            <a:pPr marL="285750" indent="-285750">
              <a:buFont typeface="Arial" charset="0"/>
              <a:buChar char="•"/>
            </a:pPr>
            <a:r>
              <a:rPr lang="en-US" sz="2800" dirty="0" smtClean="0"/>
              <a:t>Use </a:t>
            </a:r>
            <a:r>
              <a:rPr lang="en-US" sz="2800" dirty="0" err="1" smtClean="0"/>
              <a:t>AppCompat</a:t>
            </a:r>
            <a:r>
              <a:rPr lang="en-US" sz="2800" dirty="0" smtClean="0"/>
              <a:t> backend for Android</a:t>
            </a:r>
          </a:p>
          <a:p>
            <a:pPr marL="285750" indent="-285750">
              <a:buFont typeface="Arial" charset="0"/>
              <a:buChar char="•"/>
            </a:pPr>
            <a:r>
              <a:rPr lang="en-US" sz="2800" dirty="0" smtClean="0"/>
              <a:t>Do not use </a:t>
            </a:r>
            <a:r>
              <a:rPr lang="en-US" sz="2800" dirty="0" err="1" smtClean="0"/>
              <a:t>CarouselPage</a:t>
            </a:r>
            <a:r>
              <a:rPr lang="en-US" sz="2800" dirty="0" smtClean="0"/>
              <a:t>, use </a:t>
            </a:r>
            <a:r>
              <a:rPr lang="en-US" sz="2800" dirty="0" err="1" smtClean="0"/>
              <a:t>CarouselView</a:t>
            </a:r>
            <a:r>
              <a:rPr lang="en-US" sz="2800" dirty="0" smtClean="0"/>
              <a:t> with </a:t>
            </a:r>
            <a:r>
              <a:rPr lang="en-US" sz="2800" dirty="0" err="1" smtClean="0"/>
              <a:t>ContentPage</a:t>
            </a:r>
            <a:endParaRPr lang="en-US" sz="2800" dirty="0" smtClean="0"/>
          </a:p>
          <a:p>
            <a:pPr marL="285750" indent="-285750">
              <a:buFont typeface="Arial" charset="0"/>
              <a:buChar char="•"/>
            </a:pPr>
            <a:r>
              <a:rPr lang="en-US" sz="2800" dirty="0" smtClean="0"/>
              <a:t>Messaging Center: prefer to use </a:t>
            </a:r>
            <a:r>
              <a:rPr lang="en-US" sz="2800" dirty="0" err="1" smtClean="0"/>
              <a:t>smth</a:t>
            </a:r>
            <a:r>
              <a:rPr lang="en-US" sz="2800" dirty="0" smtClean="0"/>
              <a:t> else</a:t>
            </a:r>
          </a:p>
          <a:p>
            <a:pPr marL="285750" indent="-285750">
              <a:buFont typeface="Arial" charset="0"/>
              <a:buChar char="•"/>
            </a:pPr>
            <a:endParaRPr lang="en-US" sz="2800" dirty="0" smtClean="0"/>
          </a:p>
        </p:txBody>
      </p:sp>
    </p:spTree>
    <p:extLst>
      <p:ext uri="{BB962C8B-B14F-4D97-AF65-F5344CB8AC3E}">
        <p14:creationId xmlns:p14="http://schemas.microsoft.com/office/powerpoint/2010/main" val="33256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use</a:t>
            </a:r>
            <a:endParaRPr lang="en-US" dirty="0"/>
          </a:p>
        </p:txBody>
      </p:sp>
      <p:sp>
        <p:nvSpPr>
          <p:cNvPr id="4" name="TextBox 3"/>
          <p:cNvSpPr txBox="1"/>
          <p:nvPr/>
        </p:nvSpPr>
        <p:spPr>
          <a:xfrm>
            <a:off x="838200" y="1772357"/>
            <a:ext cx="10884877" cy="3970318"/>
          </a:xfrm>
          <a:prstGeom prst="rect">
            <a:avLst/>
          </a:prstGeom>
          <a:noFill/>
        </p:spPr>
        <p:txBody>
          <a:bodyPr wrap="square" rtlCol="0">
            <a:spAutoFit/>
          </a:bodyPr>
          <a:lstStyle/>
          <a:p>
            <a:pPr marL="285750" indent="-285750">
              <a:buFont typeface="Arial" charset="0"/>
              <a:buChar char="•"/>
            </a:pPr>
            <a:r>
              <a:rPr lang="en-US" sz="2800" dirty="0" smtClean="0"/>
              <a:t>Prism/{your choice} as MVVM framework</a:t>
            </a:r>
          </a:p>
          <a:p>
            <a:pPr marL="285750" indent="-285750">
              <a:buFont typeface="Arial" charset="0"/>
              <a:buChar char="•"/>
            </a:pPr>
            <a:r>
              <a:rPr lang="en-US" sz="2800" dirty="0" err="1" smtClean="0"/>
              <a:t>Akavache</a:t>
            </a:r>
            <a:r>
              <a:rPr lang="en-US" sz="2800" dirty="0" smtClean="0"/>
              <a:t> for caching and storing data on device</a:t>
            </a:r>
          </a:p>
          <a:p>
            <a:pPr marL="285750" indent="-285750">
              <a:buFont typeface="Arial" charset="0"/>
              <a:buChar char="•"/>
            </a:pPr>
            <a:r>
              <a:rPr lang="en-US" sz="2800" dirty="0" smtClean="0"/>
              <a:t>Polly for smart HTTP requests logic</a:t>
            </a:r>
          </a:p>
          <a:p>
            <a:pPr marL="285750" indent="-285750">
              <a:buFont typeface="Arial" charset="0"/>
              <a:buChar char="•"/>
            </a:pPr>
            <a:r>
              <a:rPr lang="en-US" sz="2800" dirty="0" err="1" smtClean="0"/>
              <a:t>SQLite.NET</a:t>
            </a:r>
            <a:r>
              <a:rPr lang="en-US" sz="2800" dirty="0" smtClean="0"/>
              <a:t> for SQLite database</a:t>
            </a:r>
          </a:p>
          <a:p>
            <a:pPr marL="285750" indent="-285750">
              <a:buFont typeface="Arial" charset="0"/>
              <a:buChar char="•"/>
            </a:pPr>
            <a:r>
              <a:rPr lang="en-US" sz="2800" dirty="0" err="1" smtClean="0"/>
              <a:t>PCLStorage</a:t>
            </a:r>
            <a:r>
              <a:rPr lang="en-US" sz="2800" dirty="0" smtClean="0"/>
              <a:t> for files</a:t>
            </a:r>
          </a:p>
          <a:p>
            <a:pPr marL="285750" indent="-285750">
              <a:buFont typeface="Arial" charset="0"/>
              <a:buChar char="•"/>
            </a:pPr>
            <a:r>
              <a:rPr lang="en-US" sz="2800" dirty="0" err="1" smtClean="0"/>
              <a:t>PCLCrypto</a:t>
            </a:r>
            <a:r>
              <a:rPr lang="en-US" sz="2800" dirty="0" smtClean="0"/>
              <a:t> for cryptography</a:t>
            </a:r>
          </a:p>
          <a:p>
            <a:pPr marL="285750" indent="-285750">
              <a:buFont typeface="Arial" charset="0"/>
              <a:buChar char="•"/>
            </a:pPr>
            <a:r>
              <a:rPr lang="en-US" sz="2800" dirty="0" err="1" smtClean="0"/>
              <a:t>NGraphics</a:t>
            </a:r>
            <a:r>
              <a:rPr lang="en-US" sz="2800" dirty="0" smtClean="0"/>
              <a:t> to render vector graphics + </a:t>
            </a:r>
            <a:r>
              <a:rPr lang="en-US" sz="2800" dirty="0" err="1" smtClean="0"/>
              <a:t>NControl</a:t>
            </a:r>
            <a:r>
              <a:rPr lang="en-US" sz="2800" dirty="0" smtClean="0"/>
              <a:t> for custom controls</a:t>
            </a:r>
          </a:p>
          <a:p>
            <a:pPr marL="285750" indent="-285750">
              <a:buFont typeface="Arial" charset="0"/>
              <a:buChar char="•"/>
            </a:pPr>
            <a:r>
              <a:rPr lang="en-US" sz="2800" dirty="0"/>
              <a:t>Realm </a:t>
            </a:r>
            <a:r>
              <a:rPr lang="mr-IN" sz="2800" dirty="0"/>
              <a:t>–</a:t>
            </a:r>
            <a:r>
              <a:rPr lang="en-US" sz="2800" dirty="0"/>
              <a:t> mobile </a:t>
            </a:r>
            <a:r>
              <a:rPr lang="en-US" sz="2800" dirty="0" smtClean="0"/>
              <a:t>database</a:t>
            </a:r>
          </a:p>
          <a:p>
            <a:pPr marL="285750" indent="-285750">
              <a:buFont typeface="Arial" charset="0"/>
              <a:buChar char="•"/>
            </a:pPr>
            <a:r>
              <a:rPr lang="en-US" sz="2800" dirty="0" smtClean="0"/>
              <a:t>ACR.* for many things: user dialogs, device integration </a:t>
            </a:r>
            <a:r>
              <a:rPr lang="en-US" sz="2800" dirty="0" err="1" smtClean="0"/>
              <a:t>etc</a:t>
            </a:r>
            <a:endParaRPr lang="en-US" sz="2800" dirty="0"/>
          </a:p>
        </p:txBody>
      </p:sp>
    </p:spTree>
    <p:extLst>
      <p:ext uri="{BB962C8B-B14F-4D97-AF65-F5344CB8AC3E}">
        <p14:creationId xmlns:p14="http://schemas.microsoft.com/office/powerpoint/2010/main" val="9233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674438"/>
            <a:ext cx="11653522" cy="4931036"/>
          </a:xfrm>
        </p:spPr>
        <p:txBody>
          <a:bodyPr/>
          <a:lstStyle/>
          <a:p>
            <a:pPr marL="457200" indent="-457200">
              <a:buFont typeface="Arial" charset="0"/>
              <a:buChar char="•"/>
            </a:pPr>
            <a:r>
              <a:rPr lang="en-US" dirty="0" smtClean="0"/>
              <a:t>70+ editable screens</a:t>
            </a:r>
          </a:p>
          <a:p>
            <a:pPr marL="457200" indent="-457200">
              <a:buFont typeface="Arial" charset="0"/>
              <a:buChar char="•"/>
            </a:pPr>
            <a:r>
              <a:rPr lang="en-US" dirty="0" smtClean="0"/>
              <a:t>Rich animations (Lottie)</a:t>
            </a:r>
          </a:p>
          <a:p>
            <a:pPr marL="457200" indent="-457200">
              <a:buFont typeface="Arial" charset="0"/>
              <a:buChar char="•"/>
            </a:pPr>
            <a:r>
              <a:rPr lang="en-US" dirty="0" smtClean="0"/>
              <a:t>1500+ icons</a:t>
            </a:r>
          </a:p>
          <a:p>
            <a:pPr marL="457200" indent="-457200">
              <a:buFont typeface="Arial" charset="0"/>
              <a:buChar char="•"/>
            </a:pPr>
            <a:r>
              <a:rPr lang="en-US" dirty="0" smtClean="0"/>
              <a:t>Fully </a:t>
            </a:r>
            <a:r>
              <a:rPr lang="en-US" dirty="0" err="1" smtClean="0"/>
              <a:t>themeable</a:t>
            </a:r>
            <a:endParaRPr lang="en-US" dirty="0" smtClean="0"/>
          </a:p>
          <a:p>
            <a:pPr marL="457200" indent="-457200">
              <a:buFont typeface="Arial" charset="0"/>
              <a:buChar char="•"/>
            </a:pPr>
            <a:r>
              <a:rPr lang="en-US" dirty="0" smtClean="0"/>
              <a:t>Optimized for tablets and phones</a:t>
            </a:r>
          </a:p>
          <a:p>
            <a:pPr marL="457200" indent="-457200">
              <a:buFont typeface="Arial" charset="0"/>
              <a:buChar char="•"/>
            </a:pPr>
            <a:endParaRPr lang="en-US" dirty="0" smtClean="0"/>
          </a:p>
          <a:p>
            <a:r>
              <a:rPr lang="en-US" dirty="0"/>
              <a:t>http://</a:t>
            </a:r>
            <a:r>
              <a:rPr lang="en-US" dirty="0" err="1"/>
              <a:t>grialkit.com</a:t>
            </a:r>
            <a:endParaRPr lang="en-US" dirty="0"/>
          </a:p>
        </p:txBody>
      </p:sp>
      <p:sp>
        <p:nvSpPr>
          <p:cNvPr id="2" name="Title 1"/>
          <p:cNvSpPr>
            <a:spLocks noGrp="1"/>
          </p:cNvSpPr>
          <p:nvPr>
            <p:ph type="title"/>
          </p:nvPr>
        </p:nvSpPr>
        <p:spPr/>
        <p:txBody>
          <a:bodyPr/>
          <a:lstStyle/>
          <a:p>
            <a:r>
              <a:rPr lang="en-US" dirty="0" err="1" smtClean="0"/>
              <a:t>Grial</a:t>
            </a:r>
            <a:r>
              <a:rPr lang="en-US" dirty="0" smtClean="0"/>
              <a:t> </a:t>
            </a:r>
            <a:r>
              <a:rPr lang="en-US" dirty="0" err="1" smtClean="0"/>
              <a:t>UI.Kit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046" y="0"/>
            <a:ext cx="6605954" cy="3774831"/>
          </a:xfrm>
          <a:prstGeom prst="rect">
            <a:avLst/>
          </a:prstGeom>
        </p:spPr>
      </p:pic>
    </p:spTree>
    <p:extLst>
      <p:ext uri="{BB962C8B-B14F-4D97-AF65-F5344CB8AC3E}">
        <p14:creationId xmlns:p14="http://schemas.microsoft.com/office/powerpoint/2010/main" val="106531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r>
              <a:rPr lang="en-US" dirty="0" err="1"/>
              <a:t>.</a:t>
            </a:r>
            <a:r>
              <a:rPr lang="en-US" dirty="0" err="1" smtClean="0"/>
              <a:t>Forms</a:t>
            </a:r>
            <a:r>
              <a:rPr lang="en-US" dirty="0" smtClean="0"/>
              <a:t> 3.0 is coming</a:t>
            </a:r>
            <a:endParaRPr lang="en-US" dirty="0"/>
          </a:p>
        </p:txBody>
      </p:sp>
      <p:sp>
        <p:nvSpPr>
          <p:cNvPr id="3" name="Text Placeholder 18"/>
          <p:cNvSpPr txBox="1">
            <a:spLocks/>
          </p:cNvSpPr>
          <p:nvPr/>
        </p:nvSpPr>
        <p:spPr>
          <a:xfrm>
            <a:off x="667512" y="1690688"/>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charset="0"/>
              <a:buChar char="•"/>
            </a:pPr>
            <a:r>
              <a:rPr lang="en-US" sz="3300" dirty="0" err="1" smtClean="0">
                <a:solidFill>
                  <a:schemeClr val="tx1"/>
                </a:solidFill>
                <a:latin typeface="Segoe UI" charset="0"/>
                <a:ea typeface="Segoe UI" charset="0"/>
                <a:cs typeface="Segoe UI" charset="0"/>
              </a:rPr>
              <a:t>Xamarin.Forms</a:t>
            </a:r>
            <a:r>
              <a:rPr lang="en-US" sz="3300" dirty="0" smtClean="0">
                <a:solidFill>
                  <a:schemeClr val="tx1"/>
                </a:solidFill>
                <a:latin typeface="Segoe UI" charset="0"/>
                <a:ea typeface="Segoe UI" charset="0"/>
                <a:cs typeface="Segoe UI" charset="0"/>
              </a:rPr>
              <a:t> embedding</a:t>
            </a:r>
          </a:p>
          <a:p>
            <a:pPr marL="457200" indent="-457200">
              <a:buFont typeface="Arial" charset="0"/>
              <a:buChar char="•"/>
            </a:pPr>
            <a:r>
              <a:rPr lang="en-US" sz="3300" dirty="0" smtClean="0">
                <a:solidFill>
                  <a:schemeClr val="tx1"/>
                </a:solidFill>
                <a:latin typeface="Segoe UI" charset="0"/>
                <a:ea typeface="Segoe UI" charset="0"/>
                <a:cs typeface="Segoe UI" charset="0"/>
              </a:rPr>
              <a:t>Platforms: </a:t>
            </a:r>
            <a:r>
              <a:rPr lang="en-US" sz="3300" dirty="0" err="1" smtClean="0">
                <a:solidFill>
                  <a:schemeClr val="tx1"/>
                </a:solidFill>
                <a:latin typeface="Segoe UI" charset="0"/>
                <a:ea typeface="Segoe UI" charset="0"/>
                <a:cs typeface="Segoe UI" charset="0"/>
              </a:rPr>
              <a:t>MacOS</a:t>
            </a:r>
            <a:r>
              <a:rPr lang="en-US" sz="3300" dirty="0" smtClean="0">
                <a:solidFill>
                  <a:schemeClr val="tx1"/>
                </a:solidFill>
                <a:latin typeface="Segoe UI" charset="0"/>
                <a:ea typeface="Segoe UI" charset="0"/>
                <a:cs typeface="Segoe UI" charset="0"/>
              </a:rPr>
              <a:t>, Linux, WPF, </a:t>
            </a:r>
            <a:r>
              <a:rPr lang="en-US" sz="3300" dirty="0" err="1" smtClean="0">
                <a:solidFill>
                  <a:schemeClr val="tx1"/>
                </a:solidFill>
                <a:latin typeface="Segoe UI" charset="0"/>
                <a:ea typeface="Segoe UI" charset="0"/>
                <a:cs typeface="Segoe UI" charset="0"/>
              </a:rPr>
              <a:t>Tizen</a:t>
            </a:r>
            <a:endParaRPr lang="en-US" sz="3300" dirty="0" smtClean="0">
              <a:solidFill>
                <a:schemeClr val="tx1"/>
              </a:solidFill>
              <a:latin typeface="Segoe UI" charset="0"/>
              <a:ea typeface="Segoe UI" charset="0"/>
              <a:cs typeface="Segoe UI" charset="0"/>
            </a:endParaRPr>
          </a:p>
          <a:p>
            <a:pPr marL="457200" indent="-457200">
              <a:buFont typeface="Arial" charset="0"/>
              <a:buChar char="•"/>
            </a:pPr>
            <a:r>
              <a:rPr lang="en-US" sz="3300" dirty="0" smtClean="0">
                <a:solidFill>
                  <a:schemeClr val="tx1"/>
                </a:solidFill>
                <a:latin typeface="Segoe UI" charset="0"/>
                <a:ea typeface="Segoe UI" charset="0"/>
                <a:cs typeface="Segoe UI" charset="0"/>
              </a:rPr>
              <a:t>Performance improvements: fast renderers, layout compression, </a:t>
            </a:r>
            <a:r>
              <a:rPr lang="en-US" sz="3300" dirty="0" err="1" smtClean="0">
                <a:solidFill>
                  <a:schemeClr val="tx1"/>
                </a:solidFill>
                <a:latin typeface="Segoe UI" charset="0"/>
                <a:ea typeface="Segoe UI" charset="0"/>
                <a:cs typeface="Segoe UI" charset="0"/>
              </a:rPr>
              <a:t>FlexLayout</a:t>
            </a:r>
            <a:r>
              <a:rPr lang="en-US" sz="3300" dirty="0" smtClean="0">
                <a:solidFill>
                  <a:schemeClr val="tx1"/>
                </a:solidFill>
                <a:latin typeface="Segoe UI" charset="0"/>
                <a:ea typeface="Segoe UI" charset="0"/>
                <a:cs typeface="Segoe UI" charset="0"/>
              </a:rPr>
              <a:t>, </a:t>
            </a:r>
            <a:r>
              <a:rPr lang="en-US" sz="3300" dirty="0" err="1" smtClean="0">
                <a:solidFill>
                  <a:schemeClr val="tx1"/>
                </a:solidFill>
                <a:latin typeface="Segoe UI" charset="0"/>
                <a:ea typeface="Segoe UI" charset="0"/>
                <a:cs typeface="Segoe UI" charset="0"/>
              </a:rPr>
              <a:t>VisualStateManager</a:t>
            </a:r>
            <a:r>
              <a:rPr lang="en-US" sz="3300" dirty="0" smtClean="0">
                <a:solidFill>
                  <a:schemeClr val="tx1"/>
                </a:solidFill>
                <a:latin typeface="Segoe UI" charset="0"/>
                <a:ea typeface="Segoe UI" charset="0"/>
                <a:cs typeface="Segoe UI" charset="0"/>
              </a:rPr>
              <a:t>, CSS-style Styling</a:t>
            </a:r>
          </a:p>
          <a:p>
            <a:pPr marL="457200" indent="-457200">
              <a:buFont typeface="Arial" charset="0"/>
              <a:buChar char="•"/>
            </a:pPr>
            <a:r>
              <a:rPr lang="en-US" sz="3300" dirty="0" smtClean="0">
                <a:solidFill>
                  <a:schemeClr val="tx1"/>
                </a:solidFill>
                <a:latin typeface="Segoe UI" charset="0"/>
                <a:ea typeface="Segoe UI" charset="0"/>
                <a:cs typeface="Segoe UI" charset="0"/>
              </a:rPr>
              <a:t>XAML Standard support</a:t>
            </a:r>
            <a:endParaRPr lang="en-US" sz="3300" i="1"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43727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62" descr="logo.png"/>
          <p:cNvPicPr preferRelativeResize="0"/>
          <p:nvPr/>
        </p:nvPicPr>
        <p:blipFill>
          <a:blip r:embed="rId3">
            <a:alphaModFix/>
          </a:blip>
          <a:stretch>
            <a:fillRect/>
          </a:stretch>
        </p:blipFill>
        <p:spPr>
          <a:xfrm>
            <a:off x="345137" y="412018"/>
            <a:ext cx="3576925" cy="4245801"/>
          </a:xfrm>
          <a:prstGeom prst="rect">
            <a:avLst/>
          </a:prstGeom>
          <a:noFill/>
          <a:ln>
            <a:noFill/>
          </a:ln>
        </p:spPr>
      </p:pic>
      <p:sp>
        <p:nvSpPr>
          <p:cNvPr id="4" name="TextBox 3"/>
          <p:cNvSpPr txBox="1"/>
          <p:nvPr/>
        </p:nvSpPr>
        <p:spPr>
          <a:xfrm>
            <a:off x="4407877" y="412018"/>
            <a:ext cx="7385538" cy="5847755"/>
          </a:xfrm>
          <a:prstGeom prst="rect">
            <a:avLst/>
          </a:prstGeom>
          <a:noFill/>
        </p:spPr>
        <p:txBody>
          <a:bodyPr wrap="square" rtlCol="0">
            <a:spAutoFit/>
          </a:bodyPr>
          <a:lstStyle/>
          <a:p>
            <a:r>
              <a:rPr lang="en-US" sz="4000" dirty="0" smtClean="0"/>
              <a:t>“</a:t>
            </a:r>
            <a:r>
              <a:rPr lang="en-US" sz="4000" dirty="0" err="1" smtClean="0"/>
              <a:t>Resharper</a:t>
            </a:r>
            <a:r>
              <a:rPr lang="en-US" sz="4000" dirty="0" smtClean="0"/>
              <a:t>” for </a:t>
            </a:r>
            <a:r>
              <a:rPr lang="en-US" sz="4000" dirty="0" err="1" smtClean="0"/>
              <a:t>Xamarin</a:t>
            </a:r>
            <a:r>
              <a:rPr lang="en-US" sz="4000" dirty="0" smtClean="0"/>
              <a:t> Studio / Visual Studio for Mac</a:t>
            </a:r>
          </a:p>
          <a:p>
            <a:endParaRPr lang="en-US" dirty="0"/>
          </a:p>
          <a:p>
            <a:endParaRPr lang="en-US" sz="2400" dirty="0" smtClean="0"/>
          </a:p>
          <a:p>
            <a:r>
              <a:rPr lang="en-US" sz="2800" dirty="0" smtClean="0"/>
              <a:t>Code actions</a:t>
            </a:r>
          </a:p>
          <a:p>
            <a:r>
              <a:rPr lang="en-US" sz="2400" dirty="0" err="1" smtClean="0"/>
              <a:t>O</a:t>
            </a:r>
            <a:r>
              <a:rPr lang="en" sz="2400" dirty="0" err="1" smtClean="0"/>
              <a:t>rganise</a:t>
            </a:r>
            <a:r>
              <a:rPr lang="en" sz="2400" dirty="0"/>
              <a:t>, refactor and generate </a:t>
            </a:r>
            <a:r>
              <a:rPr lang="en" sz="2400" dirty="0" smtClean="0"/>
              <a:t>code</a:t>
            </a:r>
            <a:endParaRPr lang="en-US" sz="2400" dirty="0"/>
          </a:p>
          <a:p>
            <a:endParaRPr lang="en-US" sz="2400" dirty="0" smtClean="0"/>
          </a:p>
          <a:p>
            <a:pPr lvl="0"/>
            <a:r>
              <a:rPr lang="en-US" sz="2800" dirty="0" smtClean="0"/>
              <a:t>Code analysis</a:t>
            </a:r>
          </a:p>
          <a:p>
            <a:pPr lvl="0"/>
            <a:r>
              <a:rPr lang="en-US" sz="2400" dirty="0" smtClean="0"/>
              <a:t>In</a:t>
            </a:r>
            <a:r>
              <a:rPr lang="en" sz="2400" dirty="0" err="1" smtClean="0"/>
              <a:t>spects</a:t>
            </a:r>
            <a:r>
              <a:rPr lang="en" sz="2400" dirty="0" smtClean="0"/>
              <a:t> </a:t>
            </a:r>
            <a:r>
              <a:rPr lang="en" sz="2400" dirty="0"/>
              <a:t>source code for bugs, errors and </a:t>
            </a:r>
            <a:r>
              <a:rPr lang="en" sz="2400" dirty="0" smtClean="0"/>
              <a:t>improvements</a:t>
            </a:r>
            <a:endParaRPr lang="en-US" sz="2400" dirty="0" smtClean="0"/>
          </a:p>
          <a:p>
            <a:pPr lvl="0"/>
            <a:endParaRPr lang="en-US" sz="2400" dirty="0" smtClean="0"/>
          </a:p>
          <a:p>
            <a:pPr lvl="0"/>
            <a:r>
              <a:rPr lang="en-US" sz="2800" dirty="0" smtClean="0"/>
              <a:t>Navigation</a:t>
            </a:r>
          </a:p>
          <a:p>
            <a:pPr lvl="0"/>
            <a:r>
              <a:rPr lang="en" sz="2400" dirty="0" smtClean="0"/>
              <a:t>Enables </a:t>
            </a:r>
            <a:r>
              <a:rPr lang="en" sz="2400" dirty="0"/>
              <a:t>you to easily move around your source </a:t>
            </a:r>
            <a:r>
              <a:rPr lang="en" sz="2400" dirty="0" smtClean="0"/>
              <a:t>code</a:t>
            </a:r>
            <a:endParaRPr lang="en-US" sz="2400" dirty="0" smtClean="0"/>
          </a:p>
          <a:p>
            <a:endParaRPr lang="en-US" sz="2400" dirty="0" smtClean="0"/>
          </a:p>
          <a:p>
            <a:r>
              <a:rPr lang="en-US" sz="2400" dirty="0" err="1" smtClean="0"/>
              <a:t>mfractor.com</a:t>
            </a:r>
            <a:r>
              <a:rPr lang="en-US" sz="2400" dirty="0" smtClean="0"/>
              <a:t> </a:t>
            </a:r>
            <a:endParaRPr lang="en-US" sz="2400" dirty="0"/>
          </a:p>
        </p:txBody>
      </p:sp>
    </p:spTree>
    <p:extLst>
      <p:ext uri="{BB962C8B-B14F-4D97-AF65-F5344CB8AC3E}">
        <p14:creationId xmlns:p14="http://schemas.microsoft.com/office/powerpoint/2010/main" val="137021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7877" y="412018"/>
            <a:ext cx="7385538" cy="3416320"/>
          </a:xfrm>
          <a:prstGeom prst="rect">
            <a:avLst/>
          </a:prstGeom>
          <a:noFill/>
        </p:spPr>
        <p:txBody>
          <a:bodyPr wrap="square" rtlCol="0">
            <a:spAutoFit/>
          </a:bodyPr>
          <a:lstStyle/>
          <a:p>
            <a:r>
              <a:rPr lang="en-US" sz="4000" dirty="0" smtClean="0"/>
              <a:t>Rider </a:t>
            </a:r>
            <a:r>
              <a:rPr lang="mr-IN" sz="4000" dirty="0" smtClean="0"/>
              <a:t>–</a:t>
            </a:r>
            <a:r>
              <a:rPr lang="en-US" sz="4000" dirty="0" smtClean="0"/>
              <a:t> cross-platform IDE based on IntelliJ platform and </a:t>
            </a:r>
            <a:r>
              <a:rPr lang="en-US" sz="4000" dirty="0" err="1" smtClean="0"/>
              <a:t>Reshaper</a:t>
            </a:r>
            <a:r>
              <a:rPr lang="en-US" sz="4000" dirty="0" smtClean="0"/>
              <a:t> (</a:t>
            </a:r>
            <a:r>
              <a:rPr lang="en-US" sz="4000" dirty="0" err="1" smtClean="0"/>
              <a:t>Jetbrains</a:t>
            </a:r>
            <a:r>
              <a:rPr lang="en-US" sz="4000" dirty="0" smtClean="0"/>
              <a:t>)</a:t>
            </a:r>
          </a:p>
          <a:p>
            <a:endParaRPr lang="en-US" sz="4000" dirty="0"/>
          </a:p>
          <a:p>
            <a:pPr marL="571500" indent="-571500">
              <a:buFont typeface="Arial" charset="0"/>
              <a:buChar char="•"/>
            </a:pPr>
            <a:r>
              <a:rPr lang="en-US" sz="2800" dirty="0" smtClean="0"/>
              <a:t>Support for most .NET project types</a:t>
            </a:r>
          </a:p>
          <a:p>
            <a:pPr marL="571500" indent="-571500">
              <a:buFont typeface="Arial" charset="0"/>
              <a:buChar char="•"/>
            </a:pPr>
            <a:r>
              <a:rPr lang="en-US" sz="2800" dirty="0" err="1" smtClean="0"/>
              <a:t>Resharper</a:t>
            </a:r>
            <a:r>
              <a:rPr lang="en-US" sz="2800" dirty="0" smtClean="0"/>
              <a:t> features included</a:t>
            </a:r>
            <a:endParaRPr lang="en-US" sz="28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15" y="412018"/>
            <a:ext cx="3120292" cy="3120292"/>
          </a:xfrm>
          <a:prstGeom prst="rect">
            <a:avLst/>
          </a:prstGeom>
        </p:spPr>
      </p:pic>
    </p:spTree>
    <p:extLst>
      <p:ext uri="{BB962C8B-B14F-4D97-AF65-F5344CB8AC3E}">
        <p14:creationId xmlns:p14="http://schemas.microsoft.com/office/powerpoint/2010/main" val="1571091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
            </a:r>
            <a:br>
              <a:rPr lang="ru-RU" dirty="0"/>
            </a:br>
            <a:r>
              <a:rPr lang="ru-RU" dirty="0"/>
              <a:t/>
            </a:r>
            <a:br>
              <a:rPr lang="ru-RU" dirty="0"/>
            </a:br>
            <a:r>
              <a:rPr lang="ru-RU" dirty="0"/>
              <a:t/>
            </a:r>
            <a:br>
              <a:rPr lang="ru-RU" dirty="0"/>
            </a:br>
            <a:r>
              <a:rPr lang="ru-RU" dirty="0"/>
              <a:t/>
            </a:r>
            <a:br>
              <a:rPr lang="ru-RU" dirty="0"/>
            </a:br>
            <a:r>
              <a:rPr lang="ru-RU" dirty="0"/>
              <a:t/>
            </a:r>
            <a:br>
              <a:rPr lang="ru-RU" dirty="0"/>
            </a:br>
            <a:r>
              <a:rPr lang="ru-RU" dirty="0"/>
              <a:t/>
            </a: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smtClean="0">
                <a:hlinkClick r:id="rId2"/>
              </a:rPr>
              <a:t>mykhail.galushko@devrain.com</a:t>
            </a:r>
            <a:endParaRPr lang="en-US" dirty="0"/>
          </a:p>
          <a:p>
            <a:pPr marL="0" indent="0">
              <a:buNone/>
            </a:pPr>
            <a:endParaRPr lang="en-US" dirty="0"/>
          </a:p>
        </p:txBody>
      </p:sp>
    </p:spTree>
    <p:extLst>
      <p:ext uri="{BB962C8B-B14F-4D97-AF65-F5344CB8AC3E}">
        <p14:creationId xmlns:p14="http://schemas.microsoft.com/office/powerpoint/2010/main" val="860814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66945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4389"/>
            <a:ext cx="10515600" cy="1325563"/>
          </a:xfrm>
        </p:spPr>
        <p:txBody>
          <a:bodyPr/>
          <a:lstStyle/>
          <a:p>
            <a:r>
              <a:rPr lang="en-US" dirty="0" err="1" smtClean="0"/>
              <a:t>Xamarin</a:t>
            </a:r>
            <a:r>
              <a:rPr lang="en-US" dirty="0" err="1"/>
              <a:t>.</a:t>
            </a:r>
            <a:r>
              <a:rPr lang="en-US" dirty="0" err="1" smtClean="0"/>
              <a:t>Forms</a:t>
            </a:r>
            <a:r>
              <a:rPr lang="en-US" dirty="0" smtClean="0"/>
              <a:t> app structure</a:t>
            </a:r>
            <a:endParaRPr lang="en-US" dirty="0"/>
          </a:p>
        </p:txBody>
      </p:sp>
      <p:sp>
        <p:nvSpPr>
          <p:cNvPr id="4" name="Rectangle 3"/>
          <p:cNvSpPr/>
          <p:nvPr/>
        </p:nvSpPr>
        <p:spPr>
          <a:xfrm>
            <a:off x="3455476" y="5569588"/>
            <a:ext cx="5605504" cy="791456"/>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Portable Models &amp; Code Services</a:t>
            </a:r>
          </a:p>
        </p:txBody>
      </p:sp>
      <p:sp>
        <p:nvSpPr>
          <p:cNvPr id="5" name="Rectangle 4"/>
          <p:cNvSpPr/>
          <p:nvPr/>
        </p:nvSpPr>
        <p:spPr>
          <a:xfrm>
            <a:off x="3455476" y="4412701"/>
            <a:ext cx="5605504" cy="791456"/>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Portable View Models</a:t>
            </a:r>
          </a:p>
        </p:txBody>
      </p:sp>
      <p:sp>
        <p:nvSpPr>
          <p:cNvPr id="6" name="Rectangle 5"/>
          <p:cNvSpPr/>
          <p:nvPr/>
        </p:nvSpPr>
        <p:spPr>
          <a:xfrm>
            <a:off x="3455477" y="2896566"/>
            <a:ext cx="4126326" cy="791456"/>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Portable UI based on </a:t>
            </a:r>
            <a:r>
              <a:rPr lang="en-US" dirty="0" err="1">
                <a:solidFill>
                  <a:schemeClr val="bg1"/>
                </a:solidFill>
              </a:rPr>
              <a:t>Xamarin.Forms</a:t>
            </a:r>
            <a:endParaRPr lang="en-US" dirty="0">
              <a:solidFill>
                <a:schemeClr val="bg1"/>
              </a:solidFill>
            </a:endParaRPr>
          </a:p>
        </p:txBody>
      </p:sp>
      <p:sp>
        <p:nvSpPr>
          <p:cNvPr id="7" name="Rectangle 6"/>
          <p:cNvSpPr/>
          <p:nvPr/>
        </p:nvSpPr>
        <p:spPr>
          <a:xfrm>
            <a:off x="4934653" y="1610648"/>
            <a:ext cx="1167973" cy="1285918"/>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UWP</a:t>
            </a:r>
          </a:p>
        </p:txBody>
      </p:sp>
      <p:sp>
        <p:nvSpPr>
          <p:cNvPr id="8" name="Rectangle 7"/>
          <p:cNvSpPr/>
          <p:nvPr/>
        </p:nvSpPr>
        <p:spPr>
          <a:xfrm>
            <a:off x="3455477" y="1610648"/>
            <a:ext cx="1167973" cy="1285918"/>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Android</a:t>
            </a:r>
          </a:p>
        </p:txBody>
      </p:sp>
      <p:sp>
        <p:nvSpPr>
          <p:cNvPr id="9" name="Rectangle 8"/>
          <p:cNvSpPr/>
          <p:nvPr/>
        </p:nvSpPr>
        <p:spPr>
          <a:xfrm>
            <a:off x="6413830" y="1610648"/>
            <a:ext cx="1167973" cy="1285918"/>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iOS</a:t>
            </a:r>
          </a:p>
        </p:txBody>
      </p:sp>
      <p:sp>
        <p:nvSpPr>
          <p:cNvPr id="10" name="Rectangle 9"/>
          <p:cNvSpPr/>
          <p:nvPr/>
        </p:nvSpPr>
        <p:spPr>
          <a:xfrm>
            <a:off x="3542171" y="2105879"/>
            <a:ext cx="3952935" cy="553723"/>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Shared code</a:t>
            </a:r>
          </a:p>
        </p:txBody>
      </p:sp>
      <p:sp>
        <p:nvSpPr>
          <p:cNvPr id="11" name="Rectangle 10"/>
          <p:cNvSpPr/>
          <p:nvPr/>
        </p:nvSpPr>
        <p:spPr>
          <a:xfrm>
            <a:off x="7893007" y="1624303"/>
            <a:ext cx="1167973" cy="2437293"/>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rPr>
              <a:t>Platform specific code</a:t>
            </a:r>
            <a:endParaRPr lang="en-US" dirty="0">
              <a:solidFill>
                <a:schemeClr val="bg1"/>
              </a:solidFill>
            </a:endParaRPr>
          </a:p>
        </p:txBody>
      </p:sp>
    </p:spTree>
    <p:extLst>
      <p:ext uri="{BB962C8B-B14F-4D97-AF65-F5344CB8AC3E}">
        <p14:creationId xmlns:p14="http://schemas.microsoft.com/office/powerpoint/2010/main" val="1144159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included</a:t>
            </a:r>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3543" y="1558148"/>
            <a:ext cx="5402062" cy="3657600"/>
          </a:xfrm>
          <a:prstGeom prst="rect">
            <a:avLst/>
          </a:prstGeom>
        </p:spPr>
      </p:pic>
      <p:pic>
        <p:nvPicPr>
          <p:cNvPr id="8" name="Picture 7"/>
          <p:cNvPicPr>
            <a:picLocks noChangeAspect="1"/>
          </p:cNvPicPr>
          <p:nvPr/>
        </p:nvPicPr>
        <p:blipFill>
          <a:blip r:embed="rId3"/>
          <a:stretch>
            <a:fillRect/>
          </a:stretch>
        </p:blipFill>
        <p:spPr>
          <a:xfrm>
            <a:off x="3434901" y="4487946"/>
            <a:ext cx="8582406" cy="2301629"/>
          </a:xfrm>
          <a:prstGeom prst="rect">
            <a:avLst/>
          </a:prstGeom>
        </p:spPr>
      </p:pic>
      <p:sp>
        <p:nvSpPr>
          <p:cNvPr id="9" name="Rectangle 8"/>
          <p:cNvSpPr/>
          <p:nvPr/>
        </p:nvSpPr>
        <p:spPr>
          <a:xfrm>
            <a:off x="7979441" y="517832"/>
            <a:ext cx="4169016" cy="3416320"/>
          </a:xfrm>
          <a:prstGeom prst="rect">
            <a:avLst/>
          </a:prstGeom>
        </p:spPr>
        <p:txBody>
          <a:bodyPr wrap="square">
            <a:spAutoFit/>
          </a:bodyPr>
          <a:lstStyle/>
          <a:p>
            <a:pPr marL="285750" indent="-285750">
              <a:buFont typeface="Arial" panose="020B0604020202020204" pitchFamily="34" charset="0"/>
              <a:buChar char="•"/>
            </a:pPr>
            <a:r>
              <a:rPr lang="en-US" sz="2400" dirty="0"/>
              <a:t>40+ Pages, Layouts, and Controls </a:t>
            </a:r>
          </a:p>
          <a:p>
            <a:pPr marL="285750" indent="-285750">
              <a:buFont typeface="Arial" panose="020B0604020202020204" pitchFamily="34" charset="0"/>
              <a:buChar char="•"/>
            </a:pPr>
            <a:r>
              <a:rPr lang="en-US" sz="2400" dirty="0"/>
              <a:t>Build from code behind or XAML</a:t>
            </a:r>
          </a:p>
          <a:p>
            <a:pPr marL="285750" indent="-285750">
              <a:buFont typeface="Arial" panose="020B0604020202020204" pitchFamily="34" charset="0"/>
              <a:buChar char="•"/>
            </a:pPr>
            <a:r>
              <a:rPr lang="en-US" sz="2400" dirty="0"/>
              <a:t>Two-way Data Binding</a:t>
            </a:r>
          </a:p>
          <a:p>
            <a:pPr marL="285750" indent="-285750">
              <a:buFont typeface="Arial" panose="020B0604020202020204" pitchFamily="34" charset="0"/>
              <a:buChar char="•"/>
            </a:pPr>
            <a:r>
              <a:rPr lang="en-US" sz="2400" dirty="0"/>
              <a:t>Navigation</a:t>
            </a:r>
          </a:p>
          <a:p>
            <a:pPr marL="285750" indent="-285750">
              <a:buFont typeface="Arial" panose="020B0604020202020204" pitchFamily="34" charset="0"/>
              <a:buChar char="•"/>
            </a:pPr>
            <a:r>
              <a:rPr lang="en-US" sz="2400" dirty="0"/>
              <a:t>Animation API</a:t>
            </a:r>
          </a:p>
          <a:p>
            <a:pPr marL="285750" indent="-285750">
              <a:buFont typeface="Arial" panose="020B0604020202020204" pitchFamily="34" charset="0"/>
              <a:buChar char="•"/>
            </a:pPr>
            <a:r>
              <a:rPr lang="en-US" sz="2400" dirty="0"/>
              <a:t>Dependency Service </a:t>
            </a:r>
          </a:p>
          <a:p>
            <a:pPr marL="285750" indent="-285750">
              <a:buFont typeface="Arial" panose="020B0604020202020204" pitchFamily="34" charset="0"/>
              <a:buChar char="•"/>
            </a:pPr>
            <a:r>
              <a:rPr lang="en-US" sz="2400" dirty="0"/>
              <a:t>Messaging Center</a:t>
            </a:r>
          </a:p>
        </p:txBody>
      </p:sp>
    </p:spTree>
    <p:extLst>
      <p:ext uri="{BB962C8B-B14F-4D97-AF65-F5344CB8AC3E}">
        <p14:creationId xmlns:p14="http://schemas.microsoft.com/office/powerpoint/2010/main" val="27622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13618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0581" y="1439041"/>
            <a:ext cx="5403450" cy="5184499"/>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dirty="0">
                <a:solidFill>
                  <a:schemeClr val="tx1"/>
                </a:solidFill>
              </a:rPr>
              <a:t>&lt;/</a:t>
            </a:r>
            <a:r>
              <a:rPr lang="fi-FI" sz="1078" dirty="0" err="1">
                <a:solidFill>
                  <a:srgbClr val="53954A"/>
                </a:solidFill>
              </a:rPr>
              <a:t>TabbedPage</a:t>
            </a:r>
            <a:r>
              <a:rPr lang="fi-FI" sz="1078" dirty="0">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5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Dependency Service</a:t>
            </a:r>
            <a:endParaRPr lang="en-US" dirty="0"/>
          </a:p>
        </p:txBody>
      </p:sp>
      <p:sp>
        <p:nvSpPr>
          <p:cNvPr id="4" name="Text Placeholder 3"/>
          <p:cNvSpPr>
            <a:spLocks noGrp="1"/>
          </p:cNvSpPr>
          <p:nvPr>
            <p:ph type="body" sz="quarter" idx="10"/>
          </p:nvPr>
        </p:nvSpPr>
        <p:spPr>
          <a:xfrm>
            <a:off x="269239" y="1189177"/>
            <a:ext cx="11653523" cy="427233"/>
          </a:xfrm>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550" y="2045819"/>
            <a:ext cx="8216900" cy="3949700"/>
          </a:xfrm>
          <a:prstGeom prst="rect">
            <a:avLst/>
          </a:prstGeom>
        </p:spPr>
      </p:pic>
    </p:spTree>
    <p:extLst>
      <p:ext uri="{BB962C8B-B14F-4D97-AF65-F5344CB8AC3E}">
        <p14:creationId xmlns:p14="http://schemas.microsoft.com/office/powerpoint/2010/main" val="253847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12105</TotalTime>
  <Words>978</Words>
  <Application>Microsoft Macintosh PowerPoint</Application>
  <PresentationFormat>Widescreen</PresentationFormat>
  <Paragraphs>277</Paragraphs>
  <Slides>36</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Calibri</vt:lpstr>
      <vt:lpstr>Consolas</vt:lpstr>
      <vt:lpstr>Helvetica Light</vt:lpstr>
      <vt:lpstr>Lucida Console</vt:lpstr>
      <vt:lpstr>Segoe UI</vt:lpstr>
      <vt:lpstr>Segoe UI Light</vt:lpstr>
      <vt:lpstr>Segoe UI Semibold</vt:lpstr>
      <vt:lpstr>Wingdings</vt:lpstr>
      <vt:lpstr>Arial</vt:lpstr>
      <vt:lpstr>Office Theme</vt:lpstr>
      <vt:lpstr>1_MS1444_Windows Azure Template 16x9_r08a</vt:lpstr>
      <vt:lpstr>Xamarin.Forms</vt:lpstr>
      <vt:lpstr>Agenda</vt:lpstr>
      <vt:lpstr>What is Xamarin.Forms</vt:lpstr>
      <vt:lpstr>Xamarin + Xamarin.Forms</vt:lpstr>
      <vt:lpstr>Xamarin.Forms app structure</vt:lpstr>
      <vt:lpstr>What’s included</vt:lpstr>
      <vt:lpstr>Controls</vt:lpstr>
      <vt:lpstr>Native UI from shared code</vt:lpstr>
      <vt:lpstr>Dependency Service</vt:lpstr>
      <vt:lpstr>Messaging Center</vt:lpstr>
      <vt:lpstr>PowerPoint Presentation</vt:lpstr>
      <vt:lpstr>Effects I</vt:lpstr>
      <vt:lpstr>Effects II</vt:lpstr>
      <vt:lpstr>Custom Renderers</vt:lpstr>
      <vt:lpstr>Custom Renderers</vt:lpstr>
      <vt:lpstr>Themes</vt:lpstr>
      <vt:lpstr>Styles</vt:lpstr>
      <vt:lpstr>Native Embedding</vt:lpstr>
      <vt:lpstr>Native Embedding  XAML + Code behind</vt:lpstr>
      <vt:lpstr>Xamarin.Forms Embedding (beta now)</vt:lpstr>
      <vt:lpstr>XAML Previewer</vt:lpstr>
      <vt:lpstr>Gorilla Player</vt:lpstr>
      <vt:lpstr>XAML Compilation</vt:lpstr>
      <vt:lpstr>Xamarin.Forms Ecosystem</vt:lpstr>
      <vt:lpstr>Why you should use Xamarin.Forms</vt:lpstr>
      <vt:lpstr>Xamarin.Forms: Pros</vt:lpstr>
      <vt:lpstr>Xamarin.Forms: Cons</vt:lpstr>
      <vt:lpstr>DEMO</vt:lpstr>
      <vt:lpstr>Performance tips</vt:lpstr>
      <vt:lpstr>Performance tips</vt:lpstr>
      <vt:lpstr>What to use</vt:lpstr>
      <vt:lpstr>Grial UI.Kit</vt:lpstr>
      <vt:lpstr>Xamarin.Forms 3.0 is coming</vt:lpstr>
      <vt:lpstr>PowerPoint Presentation</vt:lpstr>
      <vt:lpstr>PowerPoint Presentation</vt:lpstr>
      <vt:lpstr>      Q&amp;A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HPC and Azure Container Service</dc:title>
  <dc:creator>Gavin Gear</dc:creator>
  <cp:lastModifiedBy>Mykhail Galushko</cp:lastModifiedBy>
  <cp:revision>566</cp:revision>
  <dcterms:created xsi:type="dcterms:W3CDTF">2016-04-21T18:51:19Z</dcterms:created>
  <dcterms:modified xsi:type="dcterms:W3CDTF">2017-07-29T08:12:53Z</dcterms:modified>
</cp:coreProperties>
</file>